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xlsx" ContentType="application/vnd.openxmlformats-officedocument.spreadsheetml.sheet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3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4.xml" ContentType="application/vnd.openxmlformats-officedocument.theme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65" r:id="rId2"/>
    <p:sldMasterId id="2147483678" r:id="rId3"/>
    <p:sldMasterId id="2147483691" r:id="rId4"/>
    <p:sldMasterId id="2147483704" r:id="rId5"/>
  </p:sldMasterIdLst>
  <p:notesMasterIdLst>
    <p:notesMasterId r:id="rId129"/>
  </p:notesMasterIdLst>
  <p:sldIdLst>
    <p:sldId id="1269" r:id="rId6"/>
    <p:sldId id="1281" r:id="rId7"/>
    <p:sldId id="1270" r:id="rId8"/>
    <p:sldId id="1272" r:id="rId9"/>
    <p:sldId id="1274" r:id="rId10"/>
    <p:sldId id="1276" r:id="rId11"/>
    <p:sldId id="1335" r:id="rId12"/>
    <p:sldId id="1282" r:id="rId13"/>
    <p:sldId id="1271" r:id="rId14"/>
    <p:sldId id="1273" r:id="rId15"/>
    <p:sldId id="1275" r:id="rId16"/>
    <p:sldId id="1277" r:id="rId17"/>
    <p:sldId id="1336" r:id="rId18"/>
    <p:sldId id="1327" r:id="rId19"/>
    <p:sldId id="1295" r:id="rId20"/>
    <p:sldId id="1329" r:id="rId21"/>
    <p:sldId id="1326" r:id="rId22"/>
    <p:sldId id="1268" r:id="rId23"/>
    <p:sldId id="1238" r:id="rId24"/>
    <p:sldId id="1266" r:id="rId25"/>
    <p:sldId id="959" r:id="rId26"/>
    <p:sldId id="960" r:id="rId27"/>
    <p:sldId id="1344" r:id="rId28"/>
    <p:sldId id="969" r:id="rId29"/>
    <p:sldId id="962" r:id="rId30"/>
    <p:sldId id="1343" r:id="rId31"/>
    <p:sldId id="964" r:id="rId32"/>
    <p:sldId id="1342" r:id="rId33"/>
    <p:sldId id="966" r:id="rId34"/>
    <p:sldId id="1341" r:id="rId35"/>
    <p:sldId id="968" r:id="rId36"/>
    <p:sldId id="970" r:id="rId37"/>
    <p:sldId id="1346" r:id="rId38"/>
    <p:sldId id="971" r:id="rId39"/>
    <p:sldId id="972" r:id="rId40"/>
    <p:sldId id="973" r:id="rId41"/>
    <p:sldId id="974" r:id="rId42"/>
    <p:sldId id="956" r:id="rId43"/>
    <p:sldId id="1239" r:id="rId44"/>
    <p:sldId id="1240" r:id="rId45"/>
    <p:sldId id="1241" r:id="rId46"/>
    <p:sldId id="1340" r:id="rId47"/>
    <p:sldId id="1242" r:id="rId48"/>
    <p:sldId id="1243" r:id="rId49"/>
    <p:sldId id="1244" r:id="rId50"/>
    <p:sldId id="1267" r:id="rId51"/>
    <p:sldId id="1314" r:id="rId52"/>
    <p:sldId id="1318" r:id="rId53"/>
    <p:sldId id="1006" r:id="rId54"/>
    <p:sldId id="1299" r:id="rId55"/>
    <p:sldId id="1297" r:id="rId56"/>
    <p:sldId id="1298" r:id="rId57"/>
    <p:sldId id="1301" r:id="rId58"/>
    <p:sldId id="1302" r:id="rId59"/>
    <p:sldId id="1303" r:id="rId60"/>
    <p:sldId id="1304" r:id="rId61"/>
    <p:sldId id="941" r:id="rId62"/>
    <p:sldId id="1086" r:id="rId63"/>
    <p:sldId id="947" r:id="rId64"/>
    <p:sldId id="1338" r:id="rId65"/>
    <p:sldId id="1349" r:id="rId66"/>
    <p:sldId id="1014" r:id="rId67"/>
    <p:sldId id="1016" r:id="rId68"/>
    <p:sldId id="1012" r:id="rId69"/>
    <p:sldId id="1020" r:id="rId70"/>
    <p:sldId id="1309" r:id="rId71"/>
    <p:sldId id="949" r:id="rId72"/>
    <p:sldId id="992" r:id="rId73"/>
    <p:sldId id="1085" r:id="rId74"/>
    <p:sldId id="951" r:id="rId75"/>
    <p:sldId id="1350" r:id="rId76"/>
    <p:sldId id="1022" r:id="rId77"/>
    <p:sldId id="1351" r:id="rId78"/>
    <p:sldId id="1352" r:id="rId79"/>
    <p:sldId id="978" r:id="rId80"/>
    <p:sldId id="979" r:id="rId81"/>
    <p:sldId id="983" r:id="rId82"/>
    <p:sldId id="981" r:id="rId83"/>
    <p:sldId id="985" r:id="rId84"/>
    <p:sldId id="987" r:id="rId85"/>
    <p:sldId id="989" r:id="rId86"/>
    <p:sldId id="991" r:id="rId87"/>
    <p:sldId id="1320" r:id="rId88"/>
    <p:sldId id="1321" r:id="rId89"/>
    <p:sldId id="1323" r:id="rId90"/>
    <p:sldId id="1036" r:id="rId91"/>
    <p:sldId id="1037" r:id="rId92"/>
    <p:sldId id="1038" r:id="rId93"/>
    <p:sldId id="1039" r:id="rId94"/>
    <p:sldId id="1040" r:id="rId95"/>
    <p:sldId id="1041" r:id="rId96"/>
    <p:sldId id="1042" r:id="rId97"/>
    <p:sldId id="1043" r:id="rId98"/>
    <p:sldId id="1045" r:id="rId99"/>
    <p:sldId id="1032" r:id="rId100"/>
    <p:sldId id="612" r:id="rId101"/>
    <p:sldId id="627" r:id="rId102"/>
    <p:sldId id="1328" r:id="rId103"/>
    <p:sldId id="1312" r:id="rId104"/>
    <p:sldId id="1313" r:id="rId105"/>
    <p:sldId id="1075" r:id="rId106"/>
    <p:sldId id="1074" r:id="rId107"/>
    <p:sldId id="1324" r:id="rId108"/>
    <p:sldId id="1325" r:id="rId109"/>
    <p:sldId id="700" r:id="rId110"/>
    <p:sldId id="1077" r:id="rId111"/>
    <p:sldId id="1170" r:id="rId112"/>
    <p:sldId id="1337" r:id="rId113"/>
    <p:sldId id="709" r:id="rId114"/>
    <p:sldId id="669" r:id="rId115"/>
    <p:sldId id="777" r:id="rId116"/>
    <p:sldId id="1047" r:id="rId117"/>
    <p:sldId id="801" r:id="rId118"/>
    <p:sldId id="802" r:id="rId119"/>
    <p:sldId id="722" r:id="rId120"/>
    <p:sldId id="725" r:id="rId121"/>
    <p:sldId id="708" r:id="rId122"/>
    <p:sldId id="672" r:id="rId123"/>
    <p:sldId id="674" r:id="rId124"/>
    <p:sldId id="663" r:id="rId125"/>
    <p:sldId id="675" r:id="rId126"/>
    <p:sldId id="676" r:id="rId127"/>
    <p:sldId id="800" r:id="rId12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33021"/>
    <a:srgbClr val="009D45"/>
    <a:srgbClr val="47D3A0"/>
    <a:srgbClr val="B288EB"/>
    <a:srgbClr val="6A9AC5"/>
    <a:srgbClr val="F47B4A"/>
    <a:srgbClr val="071C57"/>
    <a:srgbClr val="98D2E2"/>
    <a:srgbClr val="8F949A"/>
    <a:srgbClr val="EBB28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4736"/>
    <p:restoredTop sz="94383"/>
  </p:normalViewPr>
  <p:slideViewPr>
    <p:cSldViewPr snapToGrid="0" snapToObjects="1">
      <p:cViewPr varScale="1">
        <p:scale>
          <a:sx n="213" d="100"/>
          <a:sy n="213" d="100"/>
        </p:scale>
        <p:origin x="3616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60" Type="http://schemas.openxmlformats.org/officeDocument/2006/relationships/slide" Target="slides/slide55.xml"/><Relationship Id="rId61" Type="http://schemas.openxmlformats.org/officeDocument/2006/relationships/slide" Target="slides/slide56.xml"/><Relationship Id="rId62" Type="http://schemas.openxmlformats.org/officeDocument/2006/relationships/slide" Target="slides/slide57.xml"/><Relationship Id="rId63" Type="http://schemas.openxmlformats.org/officeDocument/2006/relationships/slide" Target="slides/slide58.xml"/><Relationship Id="rId64" Type="http://schemas.openxmlformats.org/officeDocument/2006/relationships/slide" Target="slides/slide59.xml"/><Relationship Id="rId65" Type="http://schemas.openxmlformats.org/officeDocument/2006/relationships/slide" Target="slides/slide60.xml"/><Relationship Id="rId66" Type="http://schemas.openxmlformats.org/officeDocument/2006/relationships/slide" Target="slides/slide61.xml"/><Relationship Id="rId67" Type="http://schemas.openxmlformats.org/officeDocument/2006/relationships/slide" Target="slides/slide62.xml"/><Relationship Id="rId68" Type="http://schemas.openxmlformats.org/officeDocument/2006/relationships/slide" Target="slides/slide63.xml"/><Relationship Id="rId69" Type="http://schemas.openxmlformats.org/officeDocument/2006/relationships/slide" Target="slides/slide64.xml"/><Relationship Id="rId120" Type="http://schemas.openxmlformats.org/officeDocument/2006/relationships/slide" Target="slides/slide115.xml"/><Relationship Id="rId121" Type="http://schemas.openxmlformats.org/officeDocument/2006/relationships/slide" Target="slides/slide116.xml"/><Relationship Id="rId122" Type="http://schemas.openxmlformats.org/officeDocument/2006/relationships/slide" Target="slides/slide117.xml"/><Relationship Id="rId123" Type="http://schemas.openxmlformats.org/officeDocument/2006/relationships/slide" Target="slides/slide118.xml"/><Relationship Id="rId124" Type="http://schemas.openxmlformats.org/officeDocument/2006/relationships/slide" Target="slides/slide119.xml"/><Relationship Id="rId125" Type="http://schemas.openxmlformats.org/officeDocument/2006/relationships/slide" Target="slides/slide120.xml"/><Relationship Id="rId126" Type="http://schemas.openxmlformats.org/officeDocument/2006/relationships/slide" Target="slides/slide121.xml"/><Relationship Id="rId127" Type="http://schemas.openxmlformats.org/officeDocument/2006/relationships/slide" Target="slides/slide122.xml"/><Relationship Id="rId128" Type="http://schemas.openxmlformats.org/officeDocument/2006/relationships/slide" Target="slides/slide123.xml"/><Relationship Id="rId129" Type="http://schemas.openxmlformats.org/officeDocument/2006/relationships/notesMaster" Target="notesMasters/notesMaster1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90" Type="http://schemas.openxmlformats.org/officeDocument/2006/relationships/slide" Target="slides/slide85.xml"/><Relationship Id="rId91" Type="http://schemas.openxmlformats.org/officeDocument/2006/relationships/slide" Target="slides/slide86.xml"/><Relationship Id="rId92" Type="http://schemas.openxmlformats.org/officeDocument/2006/relationships/slide" Target="slides/slide87.xml"/><Relationship Id="rId93" Type="http://schemas.openxmlformats.org/officeDocument/2006/relationships/slide" Target="slides/slide88.xml"/><Relationship Id="rId94" Type="http://schemas.openxmlformats.org/officeDocument/2006/relationships/slide" Target="slides/slide89.xml"/><Relationship Id="rId95" Type="http://schemas.openxmlformats.org/officeDocument/2006/relationships/slide" Target="slides/slide90.xml"/><Relationship Id="rId96" Type="http://schemas.openxmlformats.org/officeDocument/2006/relationships/slide" Target="slides/slide91.xml"/><Relationship Id="rId101" Type="http://schemas.openxmlformats.org/officeDocument/2006/relationships/slide" Target="slides/slide96.xml"/><Relationship Id="rId102" Type="http://schemas.openxmlformats.org/officeDocument/2006/relationships/slide" Target="slides/slide97.xml"/><Relationship Id="rId103" Type="http://schemas.openxmlformats.org/officeDocument/2006/relationships/slide" Target="slides/slide98.xml"/><Relationship Id="rId104" Type="http://schemas.openxmlformats.org/officeDocument/2006/relationships/slide" Target="slides/slide99.xml"/><Relationship Id="rId105" Type="http://schemas.openxmlformats.org/officeDocument/2006/relationships/slide" Target="slides/slide100.xml"/><Relationship Id="rId106" Type="http://schemas.openxmlformats.org/officeDocument/2006/relationships/slide" Target="slides/slide101.xml"/><Relationship Id="rId107" Type="http://schemas.openxmlformats.org/officeDocument/2006/relationships/slide" Target="slides/slide102.xml"/><Relationship Id="rId108" Type="http://schemas.openxmlformats.org/officeDocument/2006/relationships/slide" Target="slides/slide103.xml"/><Relationship Id="rId109" Type="http://schemas.openxmlformats.org/officeDocument/2006/relationships/slide" Target="slides/slide104.xml"/><Relationship Id="rId97" Type="http://schemas.openxmlformats.org/officeDocument/2006/relationships/slide" Target="slides/slide92.xml"/><Relationship Id="rId98" Type="http://schemas.openxmlformats.org/officeDocument/2006/relationships/slide" Target="slides/slide93.xml"/><Relationship Id="rId99" Type="http://schemas.openxmlformats.org/officeDocument/2006/relationships/slide" Target="slides/slide94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100" Type="http://schemas.openxmlformats.org/officeDocument/2006/relationships/slide" Target="slides/slide95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70" Type="http://schemas.openxmlformats.org/officeDocument/2006/relationships/slide" Target="slides/slide65.xml"/><Relationship Id="rId71" Type="http://schemas.openxmlformats.org/officeDocument/2006/relationships/slide" Target="slides/slide66.xml"/><Relationship Id="rId72" Type="http://schemas.openxmlformats.org/officeDocument/2006/relationships/slide" Target="slides/slide67.xml"/><Relationship Id="rId73" Type="http://schemas.openxmlformats.org/officeDocument/2006/relationships/slide" Target="slides/slide68.xml"/><Relationship Id="rId74" Type="http://schemas.openxmlformats.org/officeDocument/2006/relationships/slide" Target="slides/slide69.xml"/><Relationship Id="rId75" Type="http://schemas.openxmlformats.org/officeDocument/2006/relationships/slide" Target="slides/slide70.xml"/><Relationship Id="rId76" Type="http://schemas.openxmlformats.org/officeDocument/2006/relationships/slide" Target="slides/slide71.xml"/><Relationship Id="rId77" Type="http://schemas.openxmlformats.org/officeDocument/2006/relationships/slide" Target="slides/slide72.xml"/><Relationship Id="rId78" Type="http://schemas.openxmlformats.org/officeDocument/2006/relationships/slide" Target="slides/slide73.xml"/><Relationship Id="rId79" Type="http://schemas.openxmlformats.org/officeDocument/2006/relationships/slide" Target="slides/slide74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130" Type="http://schemas.openxmlformats.org/officeDocument/2006/relationships/presProps" Target="presProps.xml"/><Relationship Id="rId131" Type="http://schemas.openxmlformats.org/officeDocument/2006/relationships/viewProps" Target="viewProps.xml"/><Relationship Id="rId132" Type="http://schemas.openxmlformats.org/officeDocument/2006/relationships/theme" Target="theme/theme1.xml"/><Relationship Id="rId13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Relationship Id="rId57" Type="http://schemas.openxmlformats.org/officeDocument/2006/relationships/slide" Target="slides/slide52.xml"/><Relationship Id="rId58" Type="http://schemas.openxmlformats.org/officeDocument/2006/relationships/slide" Target="slides/slide53.xml"/><Relationship Id="rId59" Type="http://schemas.openxmlformats.org/officeDocument/2006/relationships/slide" Target="slides/slide54.xml"/><Relationship Id="rId110" Type="http://schemas.openxmlformats.org/officeDocument/2006/relationships/slide" Target="slides/slide105.xml"/><Relationship Id="rId111" Type="http://schemas.openxmlformats.org/officeDocument/2006/relationships/slide" Target="slides/slide106.xml"/><Relationship Id="rId112" Type="http://schemas.openxmlformats.org/officeDocument/2006/relationships/slide" Target="slides/slide107.xml"/><Relationship Id="rId113" Type="http://schemas.openxmlformats.org/officeDocument/2006/relationships/slide" Target="slides/slide108.xml"/><Relationship Id="rId114" Type="http://schemas.openxmlformats.org/officeDocument/2006/relationships/slide" Target="slides/slide109.xml"/><Relationship Id="rId115" Type="http://schemas.openxmlformats.org/officeDocument/2006/relationships/slide" Target="slides/slide110.xml"/><Relationship Id="rId116" Type="http://schemas.openxmlformats.org/officeDocument/2006/relationships/slide" Target="slides/slide111.xml"/><Relationship Id="rId117" Type="http://schemas.openxmlformats.org/officeDocument/2006/relationships/slide" Target="slides/slide112.xml"/><Relationship Id="rId118" Type="http://schemas.openxmlformats.org/officeDocument/2006/relationships/slide" Target="slides/slide113.xml"/><Relationship Id="rId119" Type="http://schemas.openxmlformats.org/officeDocument/2006/relationships/slide" Target="slides/slide11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80" Type="http://schemas.openxmlformats.org/officeDocument/2006/relationships/slide" Target="slides/slide75.xml"/><Relationship Id="rId81" Type="http://schemas.openxmlformats.org/officeDocument/2006/relationships/slide" Target="slides/slide76.xml"/><Relationship Id="rId82" Type="http://schemas.openxmlformats.org/officeDocument/2006/relationships/slide" Target="slides/slide77.xml"/><Relationship Id="rId83" Type="http://schemas.openxmlformats.org/officeDocument/2006/relationships/slide" Target="slides/slide78.xml"/><Relationship Id="rId84" Type="http://schemas.openxmlformats.org/officeDocument/2006/relationships/slide" Target="slides/slide79.xml"/><Relationship Id="rId85" Type="http://schemas.openxmlformats.org/officeDocument/2006/relationships/slide" Target="slides/slide80.xml"/><Relationship Id="rId86" Type="http://schemas.openxmlformats.org/officeDocument/2006/relationships/slide" Target="slides/slide81.xml"/><Relationship Id="rId87" Type="http://schemas.openxmlformats.org/officeDocument/2006/relationships/slide" Target="slides/slide82.xml"/><Relationship Id="rId88" Type="http://schemas.openxmlformats.org/officeDocument/2006/relationships/slide" Target="slides/slide83.xml"/><Relationship Id="rId89" Type="http://schemas.openxmlformats.org/officeDocument/2006/relationships/slide" Target="slides/slide84.xml"/></Relationships>
</file>

<file path=ppt/charts/_rels/chart1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package" Target="../embeddings/Microsoft_Excel_Worksheet1.xlsx"/></Relationships>
</file>

<file path=ppt/charts/_rels/chart2.xml.rels><?xml version="1.0" encoding="UTF-8" standalone="yes"?>
<Relationships xmlns="http://schemas.openxmlformats.org/package/2006/relationships"><Relationship Id="rId1" Type="http://schemas.microsoft.com/office/2011/relationships/chartStyle" Target="style2.xml"/><Relationship Id="rId2" Type="http://schemas.microsoft.com/office/2011/relationships/chartColorStyle" Target="colors2.xml"/><Relationship Id="rId3" Type="http://schemas.openxmlformats.org/officeDocument/2006/relationships/package" Target="../embeddings/Microsoft_Excel_Worksheet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34624623883394"/>
          <c:y val="0.0412645831536851"/>
          <c:w val="0.530750752233211"/>
          <c:h val="0.796126191739344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COMFORT</c:v>
                </c:pt>
              </c:strCache>
            </c:strRef>
          </c:tx>
          <c:dPt>
            <c:idx val="0"/>
            <c:bubble3D val="0"/>
            <c:spPr>
              <a:solidFill>
                <a:srgbClr val="2C305E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rgbClr val="F47B4A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Sheet1!$A$2:$A$5</c:f>
              <c:strCache>
                <c:ptCount val="2"/>
                <c:pt idx="0">
                  <c:v>YES</c:v>
                </c:pt>
                <c:pt idx="1">
                  <c:v>NO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42.0</c:v>
                </c:pt>
                <c:pt idx="1">
                  <c:v>37.0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6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GITHUB FOR ENTERPRISE</c:v>
                </c:pt>
              </c:strCache>
            </c:strRef>
          </c:tx>
          <c:spPr>
            <a:solidFill>
              <a:srgbClr val="2C305E"/>
            </a:solidFill>
          </c:spPr>
          <c:dPt>
            <c:idx val="0"/>
            <c:bubble3D val="0"/>
            <c:spPr>
              <a:solidFill>
                <a:srgbClr val="F47B4A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rgbClr val="2C305E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rgbClr val="2C305E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rgbClr val="2C305E"/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1"/>
            <c:showSerName val="0"/>
            <c:showPercent val="0"/>
            <c:showBubbleSize val="0"/>
            <c:separator>
</c:separator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Sheet1!$A$2:$A$5</c:f>
              <c:strCache>
                <c:ptCount val="2"/>
                <c:pt idx="0">
                  <c:v>NO</c:v>
                </c:pt>
                <c:pt idx="1">
                  <c:v>YES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8.0</c:v>
                </c:pt>
                <c:pt idx="1">
                  <c:v>92.0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6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85F7420-B8A1-394E-ADFF-C5F571BF137C}" type="doc">
      <dgm:prSet loTypeId="urn:microsoft.com/office/officeart/2005/8/layout/venn3" loCatId="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EEA6C59-2EEC-5741-B0DD-12F81CC0BE04}">
      <dgm:prSet phldrT="[Text]" custT="1"/>
      <dgm:spPr/>
      <dgm:t>
        <a:bodyPr/>
        <a:lstStyle/>
        <a:p>
          <a:r>
            <a:rPr lang="en-US" sz="1600" b="1" i="0" smtClean="0">
              <a:latin typeface="Century Gothic"/>
              <a:cs typeface="Century Gothic"/>
            </a:rPr>
            <a:t>GOOGLE</a:t>
          </a:r>
          <a:endParaRPr lang="en-US" sz="1400" b="1" i="0" dirty="0">
            <a:latin typeface="Century Gothic"/>
            <a:cs typeface="Century Gothic"/>
          </a:endParaRPr>
        </a:p>
      </dgm:t>
    </dgm:pt>
    <dgm:pt modelId="{AE060484-87F6-004F-91DB-0DC5CD3A5C3F}" type="parTrans" cxnId="{7F7469F7-CB06-CC4D-B28C-9DA3DA5E5637}">
      <dgm:prSet/>
      <dgm:spPr/>
      <dgm:t>
        <a:bodyPr/>
        <a:lstStyle/>
        <a:p>
          <a:endParaRPr lang="en-US"/>
        </a:p>
      </dgm:t>
    </dgm:pt>
    <dgm:pt modelId="{314D9F84-6AFC-8C43-86EC-F6FE523EBD5D}" type="sibTrans" cxnId="{7F7469F7-CB06-CC4D-B28C-9DA3DA5E5637}">
      <dgm:prSet/>
      <dgm:spPr/>
      <dgm:t>
        <a:bodyPr/>
        <a:lstStyle/>
        <a:p>
          <a:endParaRPr lang="en-US"/>
        </a:p>
      </dgm:t>
    </dgm:pt>
    <dgm:pt modelId="{125DB62A-5FDA-DC42-B338-6FF72E9668EE}">
      <dgm:prSet phldrT="[Text]" custT="1"/>
      <dgm:spPr/>
      <dgm:t>
        <a:bodyPr/>
        <a:lstStyle/>
        <a:p>
          <a:r>
            <a:rPr lang="en-US" sz="1600" b="1" i="0" dirty="0" smtClean="0">
              <a:latin typeface="Century Gothic"/>
              <a:cs typeface="Century Gothic"/>
            </a:rPr>
            <a:t>OPEN</a:t>
          </a:r>
          <a:r>
            <a:rPr lang="en-US" sz="1600" b="1" i="0" baseline="0" dirty="0" smtClean="0">
              <a:latin typeface="Century Gothic"/>
              <a:cs typeface="Century Gothic"/>
            </a:rPr>
            <a:t> SOURCE</a:t>
          </a:r>
          <a:endParaRPr lang="en-US" sz="1600" b="1" i="0" dirty="0">
            <a:latin typeface="Century Gothic"/>
            <a:cs typeface="Century Gothic"/>
          </a:endParaRPr>
        </a:p>
      </dgm:t>
    </dgm:pt>
    <dgm:pt modelId="{A649F169-3110-9246-A380-BE599F4DA3E7}" type="parTrans" cxnId="{322265D2-E1FE-904A-B2B1-0BA6EBF8F8EC}">
      <dgm:prSet/>
      <dgm:spPr/>
      <dgm:t>
        <a:bodyPr/>
        <a:lstStyle/>
        <a:p>
          <a:endParaRPr lang="en-US"/>
        </a:p>
      </dgm:t>
    </dgm:pt>
    <dgm:pt modelId="{4C0C132A-927F-5647-B357-C9186C930154}" type="sibTrans" cxnId="{322265D2-E1FE-904A-B2B1-0BA6EBF8F8EC}">
      <dgm:prSet/>
      <dgm:spPr/>
      <dgm:t>
        <a:bodyPr/>
        <a:lstStyle/>
        <a:p>
          <a:endParaRPr lang="en-US"/>
        </a:p>
      </dgm:t>
    </dgm:pt>
    <dgm:pt modelId="{5A753A9D-E6F0-4840-AEEF-A937B070B157}">
      <dgm:prSet phldrT="[Text]" custT="1"/>
      <dgm:spPr/>
      <dgm:t>
        <a:bodyPr/>
        <a:lstStyle/>
        <a:p>
          <a:r>
            <a:rPr lang="en-US" sz="1600" b="1" i="0" dirty="0" smtClean="0">
              <a:latin typeface="Century Gothic"/>
              <a:cs typeface="Century Gothic"/>
            </a:rPr>
            <a:t>MICROSOFT</a:t>
          </a:r>
          <a:endParaRPr lang="en-US" sz="1600" b="1" i="0" dirty="0">
            <a:latin typeface="Century Gothic"/>
            <a:cs typeface="Century Gothic"/>
          </a:endParaRPr>
        </a:p>
      </dgm:t>
    </dgm:pt>
    <dgm:pt modelId="{2B5DDEFD-0E59-0547-A5B8-EE8662CBC0E8}" type="parTrans" cxnId="{E21DCB78-A21A-E54B-8C98-31E9462ECE2A}">
      <dgm:prSet/>
      <dgm:spPr/>
      <dgm:t>
        <a:bodyPr/>
        <a:lstStyle/>
        <a:p>
          <a:endParaRPr lang="en-US"/>
        </a:p>
      </dgm:t>
    </dgm:pt>
    <dgm:pt modelId="{74AB6C2F-FDBC-2043-8D23-B0FEB64CCC83}" type="sibTrans" cxnId="{E21DCB78-A21A-E54B-8C98-31E9462ECE2A}">
      <dgm:prSet/>
      <dgm:spPr/>
      <dgm:t>
        <a:bodyPr/>
        <a:lstStyle/>
        <a:p>
          <a:endParaRPr lang="en-US"/>
        </a:p>
      </dgm:t>
    </dgm:pt>
    <dgm:pt modelId="{781EA341-2006-E74D-BF2A-2D394461904E}">
      <dgm:prSet phldrT="[Text]" custT="1"/>
      <dgm:spPr/>
      <dgm:t>
        <a:bodyPr/>
        <a:lstStyle/>
        <a:p>
          <a:r>
            <a:rPr lang="en-US" sz="1600" b="1" i="0" dirty="0" smtClean="0">
              <a:latin typeface="Century Gothic"/>
              <a:cs typeface="Century Gothic"/>
            </a:rPr>
            <a:t>US GOV</a:t>
          </a:r>
          <a:endParaRPr lang="en-US" sz="1400" b="1" i="0" dirty="0">
            <a:latin typeface="Century Gothic"/>
            <a:cs typeface="Century Gothic"/>
          </a:endParaRPr>
        </a:p>
      </dgm:t>
    </dgm:pt>
    <dgm:pt modelId="{88F3D83D-51D6-DB4C-B180-E8372F15B505}" type="sibTrans" cxnId="{A1B5B53A-E217-8043-902A-6CA509AD7715}">
      <dgm:prSet/>
      <dgm:spPr/>
      <dgm:t>
        <a:bodyPr/>
        <a:lstStyle/>
        <a:p>
          <a:endParaRPr lang="en-US"/>
        </a:p>
      </dgm:t>
    </dgm:pt>
    <dgm:pt modelId="{11A53E7C-8C38-0A40-AC70-677D49682455}" type="parTrans" cxnId="{A1B5B53A-E217-8043-902A-6CA509AD7715}">
      <dgm:prSet/>
      <dgm:spPr/>
      <dgm:t>
        <a:bodyPr/>
        <a:lstStyle/>
        <a:p>
          <a:endParaRPr lang="en-US"/>
        </a:p>
      </dgm:t>
    </dgm:pt>
    <dgm:pt modelId="{0AF60C9B-A94A-4144-843C-C2F73F7B5C7A}">
      <dgm:prSet phldrT="[Text]" custT="1"/>
      <dgm:spPr/>
      <dgm:t>
        <a:bodyPr/>
        <a:lstStyle/>
        <a:p>
          <a:r>
            <a:rPr lang="en-US" sz="1600" b="1" i="0" dirty="0" smtClean="0">
              <a:latin typeface="Century Gothic"/>
              <a:cs typeface="Century Gothic"/>
            </a:rPr>
            <a:t>APPLE</a:t>
          </a:r>
          <a:endParaRPr lang="en-US" sz="1600" b="1" i="0" dirty="0">
            <a:latin typeface="Century Gothic"/>
            <a:cs typeface="Century Gothic"/>
          </a:endParaRPr>
        </a:p>
      </dgm:t>
    </dgm:pt>
    <dgm:pt modelId="{72E43502-1178-B144-8EC5-67453CC8B38D}" type="sibTrans" cxnId="{87AAEFE9-06ED-CB42-875E-4BBD518F97F0}">
      <dgm:prSet/>
      <dgm:spPr/>
      <dgm:t>
        <a:bodyPr/>
        <a:lstStyle/>
        <a:p>
          <a:endParaRPr lang="en-US"/>
        </a:p>
      </dgm:t>
    </dgm:pt>
    <dgm:pt modelId="{E272D8AD-0DD0-8744-98DF-93CDB9879873}" type="parTrans" cxnId="{87AAEFE9-06ED-CB42-875E-4BBD518F97F0}">
      <dgm:prSet/>
      <dgm:spPr/>
      <dgm:t>
        <a:bodyPr/>
        <a:lstStyle/>
        <a:p>
          <a:endParaRPr lang="en-US"/>
        </a:p>
      </dgm:t>
    </dgm:pt>
    <dgm:pt modelId="{5092B07D-76D1-774C-B836-95C89E3ECD7A}" type="pres">
      <dgm:prSet presAssocID="{985F7420-B8A1-394E-ADFF-C5F571BF137C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3D67D44-3831-0443-B411-CE341A27AD75}" type="pres">
      <dgm:prSet presAssocID="{FEEA6C59-2EEC-5741-B0DD-12F81CC0BE04}" presName="Name5" presStyleLbl="venn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CCFA7A1-A895-1A4D-98BD-C8629F5BAB26}" type="pres">
      <dgm:prSet presAssocID="{314D9F84-6AFC-8C43-86EC-F6FE523EBD5D}" presName="space" presStyleCnt="0"/>
      <dgm:spPr/>
      <dgm:t>
        <a:bodyPr/>
        <a:lstStyle/>
        <a:p>
          <a:endParaRPr lang="en-US"/>
        </a:p>
      </dgm:t>
    </dgm:pt>
    <dgm:pt modelId="{B2AB4751-53EE-2744-8812-19F3B828BB40}" type="pres">
      <dgm:prSet presAssocID="{5A753A9D-E6F0-4840-AEEF-A937B070B157}" presName="Name5" presStyleLbl="venn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B3A7842-FB58-C444-8917-5D08632E1C1B}" type="pres">
      <dgm:prSet presAssocID="{74AB6C2F-FDBC-2043-8D23-B0FEB64CCC83}" presName="space" presStyleCnt="0"/>
      <dgm:spPr/>
      <dgm:t>
        <a:bodyPr/>
        <a:lstStyle/>
        <a:p>
          <a:endParaRPr lang="en-US"/>
        </a:p>
      </dgm:t>
    </dgm:pt>
    <dgm:pt modelId="{2F9AC780-DD9E-A94C-AC18-575A144D8D8A}" type="pres">
      <dgm:prSet presAssocID="{0AF60C9B-A94A-4144-843C-C2F73F7B5C7A}" presName="Name5" presStyleLbl="venn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DD5F8BA-A620-5C41-B9C1-38059E5B13B2}" type="pres">
      <dgm:prSet presAssocID="{72E43502-1178-B144-8EC5-67453CC8B38D}" presName="space" presStyleCnt="0"/>
      <dgm:spPr/>
      <dgm:t>
        <a:bodyPr/>
        <a:lstStyle/>
        <a:p>
          <a:endParaRPr lang="en-US"/>
        </a:p>
      </dgm:t>
    </dgm:pt>
    <dgm:pt modelId="{27E3BD18-AF27-5B48-ADC7-6AB25773BFAB}" type="pres">
      <dgm:prSet presAssocID="{781EA341-2006-E74D-BF2A-2D394461904E}" presName="Name5" presStyleLbl="venn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FB74713-1437-D047-A06A-882B15AC2805}" type="pres">
      <dgm:prSet presAssocID="{88F3D83D-51D6-DB4C-B180-E8372F15B505}" presName="space" presStyleCnt="0"/>
      <dgm:spPr/>
      <dgm:t>
        <a:bodyPr/>
        <a:lstStyle/>
        <a:p>
          <a:endParaRPr lang="en-US"/>
        </a:p>
      </dgm:t>
    </dgm:pt>
    <dgm:pt modelId="{A71FDE6D-F4EE-4544-BBAE-7C0B8121BC49}" type="pres">
      <dgm:prSet presAssocID="{125DB62A-5FDA-DC42-B338-6FF72E9668EE}" presName="Name5" presStyleLbl="venn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21DCB78-A21A-E54B-8C98-31E9462ECE2A}" srcId="{985F7420-B8A1-394E-ADFF-C5F571BF137C}" destId="{5A753A9D-E6F0-4840-AEEF-A937B070B157}" srcOrd="1" destOrd="0" parTransId="{2B5DDEFD-0E59-0547-A5B8-EE8662CBC0E8}" sibTransId="{74AB6C2F-FDBC-2043-8D23-B0FEB64CCC83}"/>
    <dgm:cxn modelId="{7F9A2C90-6D35-C245-A4FD-D5C2CC43A1F0}" type="presOf" srcId="{5A753A9D-E6F0-4840-AEEF-A937B070B157}" destId="{B2AB4751-53EE-2744-8812-19F3B828BB40}" srcOrd="0" destOrd="0" presId="urn:microsoft.com/office/officeart/2005/8/layout/venn3"/>
    <dgm:cxn modelId="{87AAEFE9-06ED-CB42-875E-4BBD518F97F0}" srcId="{985F7420-B8A1-394E-ADFF-C5F571BF137C}" destId="{0AF60C9B-A94A-4144-843C-C2F73F7B5C7A}" srcOrd="2" destOrd="0" parTransId="{E272D8AD-0DD0-8744-98DF-93CDB9879873}" sibTransId="{72E43502-1178-B144-8EC5-67453CC8B38D}"/>
    <dgm:cxn modelId="{7F7469F7-CB06-CC4D-B28C-9DA3DA5E5637}" srcId="{985F7420-B8A1-394E-ADFF-C5F571BF137C}" destId="{FEEA6C59-2EEC-5741-B0DD-12F81CC0BE04}" srcOrd="0" destOrd="0" parTransId="{AE060484-87F6-004F-91DB-0DC5CD3A5C3F}" sibTransId="{314D9F84-6AFC-8C43-86EC-F6FE523EBD5D}"/>
    <dgm:cxn modelId="{322265D2-E1FE-904A-B2B1-0BA6EBF8F8EC}" srcId="{985F7420-B8A1-394E-ADFF-C5F571BF137C}" destId="{125DB62A-5FDA-DC42-B338-6FF72E9668EE}" srcOrd="4" destOrd="0" parTransId="{A649F169-3110-9246-A380-BE599F4DA3E7}" sibTransId="{4C0C132A-927F-5647-B357-C9186C930154}"/>
    <dgm:cxn modelId="{C36F3CFE-8EA4-F840-87CA-C784D4AFF2FB}" type="presOf" srcId="{985F7420-B8A1-394E-ADFF-C5F571BF137C}" destId="{5092B07D-76D1-774C-B836-95C89E3ECD7A}" srcOrd="0" destOrd="0" presId="urn:microsoft.com/office/officeart/2005/8/layout/venn3"/>
    <dgm:cxn modelId="{548D3DD5-9272-B443-8661-D8B02039F36E}" type="presOf" srcId="{125DB62A-5FDA-DC42-B338-6FF72E9668EE}" destId="{A71FDE6D-F4EE-4544-BBAE-7C0B8121BC49}" srcOrd="0" destOrd="0" presId="urn:microsoft.com/office/officeart/2005/8/layout/venn3"/>
    <dgm:cxn modelId="{882E4BB5-3F55-DB45-90A0-15EAE09640F4}" type="presOf" srcId="{0AF60C9B-A94A-4144-843C-C2F73F7B5C7A}" destId="{2F9AC780-DD9E-A94C-AC18-575A144D8D8A}" srcOrd="0" destOrd="0" presId="urn:microsoft.com/office/officeart/2005/8/layout/venn3"/>
    <dgm:cxn modelId="{A1B5B53A-E217-8043-902A-6CA509AD7715}" srcId="{985F7420-B8A1-394E-ADFF-C5F571BF137C}" destId="{781EA341-2006-E74D-BF2A-2D394461904E}" srcOrd="3" destOrd="0" parTransId="{11A53E7C-8C38-0A40-AC70-677D49682455}" sibTransId="{88F3D83D-51D6-DB4C-B180-E8372F15B505}"/>
    <dgm:cxn modelId="{16D2DB49-60C6-F747-8A65-D1971A988D81}" type="presOf" srcId="{781EA341-2006-E74D-BF2A-2D394461904E}" destId="{27E3BD18-AF27-5B48-ADC7-6AB25773BFAB}" srcOrd="0" destOrd="0" presId="urn:microsoft.com/office/officeart/2005/8/layout/venn3"/>
    <dgm:cxn modelId="{61D9735E-FFEF-D449-B056-A14624F64B01}" type="presOf" srcId="{FEEA6C59-2EEC-5741-B0DD-12F81CC0BE04}" destId="{63D67D44-3831-0443-B411-CE341A27AD75}" srcOrd="0" destOrd="0" presId="urn:microsoft.com/office/officeart/2005/8/layout/venn3"/>
    <dgm:cxn modelId="{DB302AEF-553A-1543-AE6C-5338F9B08606}" type="presParOf" srcId="{5092B07D-76D1-774C-B836-95C89E3ECD7A}" destId="{63D67D44-3831-0443-B411-CE341A27AD75}" srcOrd="0" destOrd="0" presId="urn:microsoft.com/office/officeart/2005/8/layout/venn3"/>
    <dgm:cxn modelId="{6331FE15-A00F-4744-9521-FAA00D666E58}" type="presParOf" srcId="{5092B07D-76D1-774C-B836-95C89E3ECD7A}" destId="{6CCFA7A1-A895-1A4D-98BD-C8629F5BAB26}" srcOrd="1" destOrd="0" presId="urn:microsoft.com/office/officeart/2005/8/layout/venn3"/>
    <dgm:cxn modelId="{FF07C345-76B1-BB4F-93A9-55074529EA39}" type="presParOf" srcId="{5092B07D-76D1-774C-B836-95C89E3ECD7A}" destId="{B2AB4751-53EE-2744-8812-19F3B828BB40}" srcOrd="2" destOrd="0" presId="urn:microsoft.com/office/officeart/2005/8/layout/venn3"/>
    <dgm:cxn modelId="{FD6C0496-7B8D-FE40-9F3D-65FA4264B323}" type="presParOf" srcId="{5092B07D-76D1-774C-B836-95C89E3ECD7A}" destId="{0B3A7842-FB58-C444-8917-5D08632E1C1B}" srcOrd="3" destOrd="0" presId="urn:microsoft.com/office/officeart/2005/8/layout/venn3"/>
    <dgm:cxn modelId="{4E3529EB-A642-9540-B7F9-28AC55BFB1A0}" type="presParOf" srcId="{5092B07D-76D1-774C-B836-95C89E3ECD7A}" destId="{2F9AC780-DD9E-A94C-AC18-575A144D8D8A}" srcOrd="4" destOrd="0" presId="urn:microsoft.com/office/officeart/2005/8/layout/venn3"/>
    <dgm:cxn modelId="{0ED20CB2-EFCF-DE4C-98A2-E024771C9882}" type="presParOf" srcId="{5092B07D-76D1-774C-B836-95C89E3ECD7A}" destId="{4DD5F8BA-A620-5C41-B9C1-38059E5B13B2}" srcOrd="5" destOrd="0" presId="urn:microsoft.com/office/officeart/2005/8/layout/venn3"/>
    <dgm:cxn modelId="{D6F0FCE4-A249-3E4F-8D0B-701DAB306CF1}" type="presParOf" srcId="{5092B07D-76D1-774C-B836-95C89E3ECD7A}" destId="{27E3BD18-AF27-5B48-ADC7-6AB25773BFAB}" srcOrd="6" destOrd="0" presId="urn:microsoft.com/office/officeart/2005/8/layout/venn3"/>
    <dgm:cxn modelId="{A0D3F2E4-9478-074B-B500-D4F4EF7381AE}" type="presParOf" srcId="{5092B07D-76D1-774C-B836-95C89E3ECD7A}" destId="{4FB74713-1437-D047-A06A-882B15AC2805}" srcOrd="7" destOrd="0" presId="urn:microsoft.com/office/officeart/2005/8/layout/venn3"/>
    <dgm:cxn modelId="{23EC48A2-7167-9F44-BD79-5C90945A1DE6}" type="presParOf" srcId="{5092B07D-76D1-774C-B836-95C89E3ECD7A}" destId="{A71FDE6D-F4EE-4544-BBAE-7C0B8121BC49}" srcOrd="8" destOrd="0" presId="urn:microsoft.com/office/officeart/2005/8/layout/ven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85F7420-B8A1-394E-ADFF-C5F571BF137C}" type="doc">
      <dgm:prSet loTypeId="urn:microsoft.com/office/officeart/2005/8/layout/venn3" loCatId="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EEA6C59-2EEC-5741-B0DD-12F81CC0BE04}">
      <dgm:prSet phldrT="[Text]" custT="1"/>
      <dgm:spPr>
        <a:solidFill>
          <a:srgbClr val="6A9AC5">
            <a:alpha val="69000"/>
          </a:srgbClr>
        </a:solidFill>
      </dgm:spPr>
      <dgm:t>
        <a:bodyPr/>
        <a:lstStyle/>
        <a:p>
          <a:r>
            <a:rPr lang="en-US" sz="1600" b="1" i="0" dirty="0" smtClean="0">
              <a:latin typeface="Century Gothic"/>
              <a:cs typeface="Century Gothic"/>
            </a:rPr>
            <a:t>MIT</a:t>
          </a:r>
          <a:endParaRPr lang="en-US" sz="1400" b="1" i="0" dirty="0">
            <a:latin typeface="Century Gothic"/>
            <a:cs typeface="Century Gothic"/>
          </a:endParaRPr>
        </a:p>
      </dgm:t>
    </dgm:pt>
    <dgm:pt modelId="{AE060484-87F6-004F-91DB-0DC5CD3A5C3F}" type="parTrans" cxnId="{7F7469F7-CB06-CC4D-B28C-9DA3DA5E5637}">
      <dgm:prSet/>
      <dgm:spPr/>
      <dgm:t>
        <a:bodyPr/>
        <a:lstStyle/>
        <a:p>
          <a:endParaRPr lang="en-US"/>
        </a:p>
      </dgm:t>
    </dgm:pt>
    <dgm:pt modelId="{314D9F84-6AFC-8C43-86EC-F6FE523EBD5D}" type="sibTrans" cxnId="{7F7469F7-CB06-CC4D-B28C-9DA3DA5E5637}">
      <dgm:prSet/>
      <dgm:spPr/>
      <dgm:t>
        <a:bodyPr/>
        <a:lstStyle/>
        <a:p>
          <a:endParaRPr lang="en-US"/>
        </a:p>
      </dgm:t>
    </dgm:pt>
    <dgm:pt modelId="{125DB62A-5FDA-DC42-B338-6FF72E9668EE}">
      <dgm:prSet phldrT="[Text]" custT="1"/>
      <dgm:spPr>
        <a:solidFill>
          <a:srgbClr val="6A9AC5">
            <a:alpha val="69000"/>
          </a:srgbClr>
        </a:solidFill>
      </dgm:spPr>
      <dgm:t>
        <a:bodyPr/>
        <a:lstStyle/>
        <a:p>
          <a:r>
            <a:rPr lang="en-US" sz="1600" b="1" i="0" smtClean="0">
              <a:latin typeface="Century Gothic"/>
              <a:cs typeface="Century Gothic"/>
            </a:rPr>
            <a:t>PRINCETON</a:t>
          </a:r>
          <a:endParaRPr lang="en-US" sz="1600" b="1" i="0" dirty="0">
            <a:latin typeface="Century Gothic"/>
            <a:cs typeface="Century Gothic"/>
          </a:endParaRPr>
        </a:p>
      </dgm:t>
    </dgm:pt>
    <dgm:pt modelId="{A649F169-3110-9246-A380-BE599F4DA3E7}" type="parTrans" cxnId="{322265D2-E1FE-904A-B2B1-0BA6EBF8F8EC}">
      <dgm:prSet/>
      <dgm:spPr/>
      <dgm:t>
        <a:bodyPr/>
        <a:lstStyle/>
        <a:p>
          <a:endParaRPr lang="en-US"/>
        </a:p>
      </dgm:t>
    </dgm:pt>
    <dgm:pt modelId="{4C0C132A-927F-5647-B357-C9186C930154}" type="sibTrans" cxnId="{322265D2-E1FE-904A-B2B1-0BA6EBF8F8EC}">
      <dgm:prSet/>
      <dgm:spPr/>
      <dgm:t>
        <a:bodyPr/>
        <a:lstStyle/>
        <a:p>
          <a:endParaRPr lang="en-US"/>
        </a:p>
      </dgm:t>
    </dgm:pt>
    <dgm:pt modelId="{5A753A9D-E6F0-4840-AEEF-A937B070B157}">
      <dgm:prSet phldrT="[Text]" custT="1"/>
      <dgm:spPr>
        <a:solidFill>
          <a:srgbClr val="6A9AC5">
            <a:alpha val="69000"/>
          </a:srgbClr>
        </a:solidFill>
      </dgm:spPr>
      <dgm:t>
        <a:bodyPr/>
        <a:lstStyle/>
        <a:p>
          <a:r>
            <a:rPr lang="en-US" sz="1600" b="1" i="0" dirty="0" smtClean="0">
              <a:latin typeface="Century Gothic"/>
              <a:cs typeface="Century Gothic"/>
            </a:rPr>
            <a:t>UNIVERSITY OF MINNESOTA</a:t>
          </a:r>
          <a:endParaRPr lang="en-US" sz="1600" b="1" i="0" dirty="0">
            <a:latin typeface="Century Gothic"/>
            <a:cs typeface="Century Gothic"/>
          </a:endParaRPr>
        </a:p>
      </dgm:t>
    </dgm:pt>
    <dgm:pt modelId="{2B5DDEFD-0E59-0547-A5B8-EE8662CBC0E8}" type="parTrans" cxnId="{E21DCB78-A21A-E54B-8C98-31E9462ECE2A}">
      <dgm:prSet/>
      <dgm:spPr/>
      <dgm:t>
        <a:bodyPr/>
        <a:lstStyle/>
        <a:p>
          <a:endParaRPr lang="en-US"/>
        </a:p>
      </dgm:t>
    </dgm:pt>
    <dgm:pt modelId="{74AB6C2F-FDBC-2043-8D23-B0FEB64CCC83}" type="sibTrans" cxnId="{E21DCB78-A21A-E54B-8C98-31E9462ECE2A}">
      <dgm:prSet/>
      <dgm:spPr/>
      <dgm:t>
        <a:bodyPr/>
        <a:lstStyle/>
        <a:p>
          <a:endParaRPr lang="en-US"/>
        </a:p>
      </dgm:t>
    </dgm:pt>
    <dgm:pt modelId="{781EA341-2006-E74D-BF2A-2D394461904E}">
      <dgm:prSet phldrT="[Text]" custT="1"/>
      <dgm:spPr>
        <a:solidFill>
          <a:srgbClr val="6A9AC5">
            <a:alpha val="69000"/>
          </a:srgbClr>
        </a:solidFill>
      </dgm:spPr>
      <dgm:t>
        <a:bodyPr/>
        <a:lstStyle/>
        <a:p>
          <a:r>
            <a:rPr lang="en-US" sz="1600" b="1" i="0" dirty="0" smtClean="0">
              <a:latin typeface="Century Gothic"/>
              <a:cs typeface="Century Gothic"/>
            </a:rPr>
            <a:t>NCSU</a:t>
          </a:r>
          <a:endParaRPr lang="en-US" sz="1400" b="1" i="0" dirty="0">
            <a:latin typeface="Century Gothic"/>
            <a:cs typeface="Century Gothic"/>
          </a:endParaRPr>
        </a:p>
      </dgm:t>
    </dgm:pt>
    <dgm:pt modelId="{88F3D83D-51D6-DB4C-B180-E8372F15B505}" type="sibTrans" cxnId="{A1B5B53A-E217-8043-902A-6CA509AD7715}">
      <dgm:prSet/>
      <dgm:spPr/>
      <dgm:t>
        <a:bodyPr/>
        <a:lstStyle/>
        <a:p>
          <a:endParaRPr lang="en-US"/>
        </a:p>
      </dgm:t>
    </dgm:pt>
    <dgm:pt modelId="{11A53E7C-8C38-0A40-AC70-677D49682455}" type="parTrans" cxnId="{A1B5B53A-E217-8043-902A-6CA509AD7715}">
      <dgm:prSet/>
      <dgm:spPr/>
      <dgm:t>
        <a:bodyPr/>
        <a:lstStyle/>
        <a:p>
          <a:endParaRPr lang="en-US"/>
        </a:p>
      </dgm:t>
    </dgm:pt>
    <dgm:pt modelId="{0AF60C9B-A94A-4144-843C-C2F73F7B5C7A}">
      <dgm:prSet phldrT="[Text]" custT="1"/>
      <dgm:spPr>
        <a:solidFill>
          <a:srgbClr val="6A9AC5">
            <a:alpha val="69000"/>
          </a:srgbClr>
        </a:solidFill>
      </dgm:spPr>
      <dgm:t>
        <a:bodyPr/>
        <a:lstStyle/>
        <a:p>
          <a:r>
            <a:rPr lang="en-US" sz="1600" b="1" i="0" dirty="0" smtClean="0">
              <a:latin typeface="Century Gothic"/>
              <a:cs typeface="Century Gothic"/>
            </a:rPr>
            <a:t>YALE</a:t>
          </a:r>
          <a:endParaRPr lang="en-US" sz="1600" b="1" i="0" dirty="0">
            <a:latin typeface="Century Gothic"/>
            <a:cs typeface="Century Gothic"/>
          </a:endParaRPr>
        </a:p>
      </dgm:t>
    </dgm:pt>
    <dgm:pt modelId="{72E43502-1178-B144-8EC5-67453CC8B38D}" type="sibTrans" cxnId="{87AAEFE9-06ED-CB42-875E-4BBD518F97F0}">
      <dgm:prSet/>
      <dgm:spPr/>
      <dgm:t>
        <a:bodyPr/>
        <a:lstStyle/>
        <a:p>
          <a:endParaRPr lang="en-US"/>
        </a:p>
      </dgm:t>
    </dgm:pt>
    <dgm:pt modelId="{E272D8AD-0DD0-8744-98DF-93CDB9879873}" type="parTrans" cxnId="{87AAEFE9-06ED-CB42-875E-4BBD518F97F0}">
      <dgm:prSet/>
      <dgm:spPr/>
      <dgm:t>
        <a:bodyPr/>
        <a:lstStyle/>
        <a:p>
          <a:endParaRPr lang="en-US"/>
        </a:p>
      </dgm:t>
    </dgm:pt>
    <dgm:pt modelId="{5092B07D-76D1-774C-B836-95C89E3ECD7A}" type="pres">
      <dgm:prSet presAssocID="{985F7420-B8A1-394E-ADFF-C5F571BF137C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3D67D44-3831-0443-B411-CE341A27AD75}" type="pres">
      <dgm:prSet presAssocID="{FEEA6C59-2EEC-5741-B0DD-12F81CC0BE04}" presName="Name5" presStyleLbl="venn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CCFA7A1-A895-1A4D-98BD-C8629F5BAB26}" type="pres">
      <dgm:prSet presAssocID="{314D9F84-6AFC-8C43-86EC-F6FE523EBD5D}" presName="space" presStyleCnt="0"/>
      <dgm:spPr/>
      <dgm:t>
        <a:bodyPr/>
        <a:lstStyle/>
        <a:p>
          <a:endParaRPr lang="en-US"/>
        </a:p>
      </dgm:t>
    </dgm:pt>
    <dgm:pt modelId="{B2AB4751-53EE-2744-8812-19F3B828BB40}" type="pres">
      <dgm:prSet presAssocID="{5A753A9D-E6F0-4840-AEEF-A937B070B157}" presName="Name5" presStyleLbl="venn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B3A7842-FB58-C444-8917-5D08632E1C1B}" type="pres">
      <dgm:prSet presAssocID="{74AB6C2F-FDBC-2043-8D23-B0FEB64CCC83}" presName="space" presStyleCnt="0"/>
      <dgm:spPr/>
      <dgm:t>
        <a:bodyPr/>
        <a:lstStyle/>
        <a:p>
          <a:endParaRPr lang="en-US"/>
        </a:p>
      </dgm:t>
    </dgm:pt>
    <dgm:pt modelId="{2F9AC780-DD9E-A94C-AC18-575A144D8D8A}" type="pres">
      <dgm:prSet presAssocID="{0AF60C9B-A94A-4144-843C-C2F73F7B5C7A}" presName="Name5" presStyleLbl="venn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DD5F8BA-A620-5C41-B9C1-38059E5B13B2}" type="pres">
      <dgm:prSet presAssocID="{72E43502-1178-B144-8EC5-67453CC8B38D}" presName="space" presStyleCnt="0"/>
      <dgm:spPr/>
      <dgm:t>
        <a:bodyPr/>
        <a:lstStyle/>
        <a:p>
          <a:endParaRPr lang="en-US"/>
        </a:p>
      </dgm:t>
    </dgm:pt>
    <dgm:pt modelId="{27E3BD18-AF27-5B48-ADC7-6AB25773BFAB}" type="pres">
      <dgm:prSet presAssocID="{781EA341-2006-E74D-BF2A-2D394461904E}" presName="Name5" presStyleLbl="venn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FB74713-1437-D047-A06A-882B15AC2805}" type="pres">
      <dgm:prSet presAssocID="{88F3D83D-51D6-DB4C-B180-E8372F15B505}" presName="space" presStyleCnt="0"/>
      <dgm:spPr/>
      <dgm:t>
        <a:bodyPr/>
        <a:lstStyle/>
        <a:p>
          <a:endParaRPr lang="en-US"/>
        </a:p>
      </dgm:t>
    </dgm:pt>
    <dgm:pt modelId="{A71FDE6D-F4EE-4544-BBAE-7C0B8121BC49}" type="pres">
      <dgm:prSet presAssocID="{125DB62A-5FDA-DC42-B338-6FF72E9668EE}" presName="Name5" presStyleLbl="venn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F7469F7-CB06-CC4D-B28C-9DA3DA5E5637}" srcId="{985F7420-B8A1-394E-ADFF-C5F571BF137C}" destId="{FEEA6C59-2EEC-5741-B0DD-12F81CC0BE04}" srcOrd="0" destOrd="0" parTransId="{AE060484-87F6-004F-91DB-0DC5CD3A5C3F}" sibTransId="{314D9F84-6AFC-8C43-86EC-F6FE523EBD5D}"/>
    <dgm:cxn modelId="{DBFAF6C7-EAA3-7F44-B3B4-28CDB9DDDB1F}" type="presOf" srcId="{0AF60C9B-A94A-4144-843C-C2F73F7B5C7A}" destId="{2F9AC780-DD9E-A94C-AC18-575A144D8D8A}" srcOrd="0" destOrd="0" presId="urn:microsoft.com/office/officeart/2005/8/layout/venn3"/>
    <dgm:cxn modelId="{E21DCB78-A21A-E54B-8C98-31E9462ECE2A}" srcId="{985F7420-B8A1-394E-ADFF-C5F571BF137C}" destId="{5A753A9D-E6F0-4840-AEEF-A937B070B157}" srcOrd="1" destOrd="0" parTransId="{2B5DDEFD-0E59-0547-A5B8-EE8662CBC0E8}" sibTransId="{74AB6C2F-FDBC-2043-8D23-B0FEB64CCC83}"/>
    <dgm:cxn modelId="{3B9E8BEE-58EF-DE4D-836B-54AFCB1A3699}" type="presOf" srcId="{FEEA6C59-2EEC-5741-B0DD-12F81CC0BE04}" destId="{63D67D44-3831-0443-B411-CE341A27AD75}" srcOrd="0" destOrd="0" presId="urn:microsoft.com/office/officeart/2005/8/layout/venn3"/>
    <dgm:cxn modelId="{23720755-EEDA-7843-B7CD-123ABB8DED8E}" type="presOf" srcId="{125DB62A-5FDA-DC42-B338-6FF72E9668EE}" destId="{A71FDE6D-F4EE-4544-BBAE-7C0B8121BC49}" srcOrd="0" destOrd="0" presId="urn:microsoft.com/office/officeart/2005/8/layout/venn3"/>
    <dgm:cxn modelId="{325619AC-048D-E34A-9CD3-BA7BEDE73FAF}" type="presOf" srcId="{781EA341-2006-E74D-BF2A-2D394461904E}" destId="{27E3BD18-AF27-5B48-ADC7-6AB25773BFAB}" srcOrd="0" destOrd="0" presId="urn:microsoft.com/office/officeart/2005/8/layout/venn3"/>
    <dgm:cxn modelId="{66F66E72-74F8-8B44-BF18-5B979C0513FF}" type="presOf" srcId="{985F7420-B8A1-394E-ADFF-C5F571BF137C}" destId="{5092B07D-76D1-774C-B836-95C89E3ECD7A}" srcOrd="0" destOrd="0" presId="urn:microsoft.com/office/officeart/2005/8/layout/venn3"/>
    <dgm:cxn modelId="{5779C316-F0F1-4842-A3FC-107E32462708}" type="presOf" srcId="{5A753A9D-E6F0-4840-AEEF-A937B070B157}" destId="{B2AB4751-53EE-2744-8812-19F3B828BB40}" srcOrd="0" destOrd="0" presId="urn:microsoft.com/office/officeart/2005/8/layout/venn3"/>
    <dgm:cxn modelId="{87AAEFE9-06ED-CB42-875E-4BBD518F97F0}" srcId="{985F7420-B8A1-394E-ADFF-C5F571BF137C}" destId="{0AF60C9B-A94A-4144-843C-C2F73F7B5C7A}" srcOrd="2" destOrd="0" parTransId="{E272D8AD-0DD0-8744-98DF-93CDB9879873}" sibTransId="{72E43502-1178-B144-8EC5-67453CC8B38D}"/>
    <dgm:cxn modelId="{322265D2-E1FE-904A-B2B1-0BA6EBF8F8EC}" srcId="{985F7420-B8A1-394E-ADFF-C5F571BF137C}" destId="{125DB62A-5FDA-DC42-B338-6FF72E9668EE}" srcOrd="4" destOrd="0" parTransId="{A649F169-3110-9246-A380-BE599F4DA3E7}" sibTransId="{4C0C132A-927F-5647-B357-C9186C930154}"/>
    <dgm:cxn modelId="{A1B5B53A-E217-8043-902A-6CA509AD7715}" srcId="{985F7420-B8A1-394E-ADFF-C5F571BF137C}" destId="{781EA341-2006-E74D-BF2A-2D394461904E}" srcOrd="3" destOrd="0" parTransId="{11A53E7C-8C38-0A40-AC70-677D49682455}" sibTransId="{88F3D83D-51D6-DB4C-B180-E8372F15B505}"/>
    <dgm:cxn modelId="{D5FBC8A0-072E-9249-97CD-6C4548BAA5F5}" type="presParOf" srcId="{5092B07D-76D1-774C-B836-95C89E3ECD7A}" destId="{63D67D44-3831-0443-B411-CE341A27AD75}" srcOrd="0" destOrd="0" presId="urn:microsoft.com/office/officeart/2005/8/layout/venn3"/>
    <dgm:cxn modelId="{60DDB67C-48E6-A64A-9DCF-484F7C887879}" type="presParOf" srcId="{5092B07D-76D1-774C-B836-95C89E3ECD7A}" destId="{6CCFA7A1-A895-1A4D-98BD-C8629F5BAB26}" srcOrd="1" destOrd="0" presId="urn:microsoft.com/office/officeart/2005/8/layout/venn3"/>
    <dgm:cxn modelId="{BFD815BE-C7B7-2247-9E3E-7023708F0898}" type="presParOf" srcId="{5092B07D-76D1-774C-B836-95C89E3ECD7A}" destId="{B2AB4751-53EE-2744-8812-19F3B828BB40}" srcOrd="2" destOrd="0" presId="urn:microsoft.com/office/officeart/2005/8/layout/venn3"/>
    <dgm:cxn modelId="{2A2A9A44-9398-D84B-AB90-1033354D64D9}" type="presParOf" srcId="{5092B07D-76D1-774C-B836-95C89E3ECD7A}" destId="{0B3A7842-FB58-C444-8917-5D08632E1C1B}" srcOrd="3" destOrd="0" presId="urn:microsoft.com/office/officeart/2005/8/layout/venn3"/>
    <dgm:cxn modelId="{65A01624-18EA-514B-BC4C-FB7960407344}" type="presParOf" srcId="{5092B07D-76D1-774C-B836-95C89E3ECD7A}" destId="{2F9AC780-DD9E-A94C-AC18-575A144D8D8A}" srcOrd="4" destOrd="0" presId="urn:microsoft.com/office/officeart/2005/8/layout/venn3"/>
    <dgm:cxn modelId="{7AB54EBE-A7A3-1E47-8000-D2A2E09FB072}" type="presParOf" srcId="{5092B07D-76D1-774C-B836-95C89E3ECD7A}" destId="{4DD5F8BA-A620-5C41-B9C1-38059E5B13B2}" srcOrd="5" destOrd="0" presId="urn:microsoft.com/office/officeart/2005/8/layout/venn3"/>
    <dgm:cxn modelId="{F3B3C8D0-6F72-2847-A16C-5D2EB12BC1FB}" type="presParOf" srcId="{5092B07D-76D1-774C-B836-95C89E3ECD7A}" destId="{27E3BD18-AF27-5B48-ADC7-6AB25773BFAB}" srcOrd="6" destOrd="0" presId="urn:microsoft.com/office/officeart/2005/8/layout/venn3"/>
    <dgm:cxn modelId="{51BEA6AE-94D2-E64E-9D89-FB39D329DBAD}" type="presParOf" srcId="{5092B07D-76D1-774C-B836-95C89E3ECD7A}" destId="{4FB74713-1437-D047-A06A-882B15AC2805}" srcOrd="7" destOrd="0" presId="urn:microsoft.com/office/officeart/2005/8/layout/venn3"/>
    <dgm:cxn modelId="{E6CF94D2-0476-6F46-B6B6-C992F4BE3BC4}" type="presParOf" srcId="{5092B07D-76D1-774C-B836-95C89E3ECD7A}" destId="{A71FDE6D-F4EE-4544-BBAE-7C0B8121BC49}" srcOrd="8" destOrd="0" presId="urn:microsoft.com/office/officeart/2005/8/layout/ven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3D67D44-3831-0443-B411-CE341A27AD75}">
      <dsp:nvSpPr>
        <dsp:cNvPr id="0" name=""/>
        <dsp:cNvSpPr/>
      </dsp:nvSpPr>
      <dsp:spPr>
        <a:xfrm>
          <a:off x="1033" y="87257"/>
          <a:ext cx="2015506" cy="2015506"/>
        </a:xfrm>
        <a:prstGeom prst="ellipse">
          <a:avLst/>
        </a:prstGeom>
        <a:gradFill rotWithShape="0">
          <a:gsLst>
            <a:gs pos="0">
              <a:schemeClr val="accent1">
                <a:alpha val="5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alpha val="5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alpha val="5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tx1"/>
        </a:fontRef>
      </dsp:style>
      <dsp:txBody>
        <a:bodyPr spcFirstLastPara="0" vert="horz" wrap="square" lIns="110920" tIns="20320" rIns="1109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i="0" kern="1200" smtClean="0">
              <a:latin typeface="Century Gothic"/>
              <a:cs typeface="Century Gothic"/>
            </a:rPr>
            <a:t>GOOGLE</a:t>
          </a:r>
          <a:endParaRPr lang="en-US" sz="1400" b="1" i="0" kern="1200" dirty="0">
            <a:latin typeface="Century Gothic"/>
            <a:cs typeface="Century Gothic"/>
          </a:endParaRPr>
        </a:p>
      </dsp:txBody>
      <dsp:txXfrm>
        <a:off x="296197" y="382421"/>
        <a:ext cx="1425178" cy="1425178"/>
      </dsp:txXfrm>
    </dsp:sp>
    <dsp:sp modelId="{B2AB4751-53EE-2744-8812-19F3B828BB40}">
      <dsp:nvSpPr>
        <dsp:cNvPr id="0" name=""/>
        <dsp:cNvSpPr/>
      </dsp:nvSpPr>
      <dsp:spPr>
        <a:xfrm>
          <a:off x="1613439" y="87257"/>
          <a:ext cx="2015506" cy="2015506"/>
        </a:xfrm>
        <a:prstGeom prst="ellipse">
          <a:avLst/>
        </a:prstGeom>
        <a:gradFill rotWithShape="0">
          <a:gsLst>
            <a:gs pos="0">
              <a:schemeClr val="accent1">
                <a:alpha val="5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alpha val="5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alpha val="5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tx1"/>
        </a:fontRef>
      </dsp:style>
      <dsp:txBody>
        <a:bodyPr spcFirstLastPara="0" vert="horz" wrap="square" lIns="110920" tIns="20320" rIns="1109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i="0" kern="1200" dirty="0" smtClean="0">
              <a:latin typeface="Century Gothic"/>
              <a:cs typeface="Century Gothic"/>
            </a:rPr>
            <a:t>MICROSOFT</a:t>
          </a:r>
          <a:endParaRPr lang="en-US" sz="1600" b="1" i="0" kern="1200" dirty="0">
            <a:latin typeface="Century Gothic"/>
            <a:cs typeface="Century Gothic"/>
          </a:endParaRPr>
        </a:p>
      </dsp:txBody>
      <dsp:txXfrm>
        <a:off x="1908603" y="382421"/>
        <a:ext cx="1425178" cy="1425178"/>
      </dsp:txXfrm>
    </dsp:sp>
    <dsp:sp modelId="{2F9AC780-DD9E-A94C-AC18-575A144D8D8A}">
      <dsp:nvSpPr>
        <dsp:cNvPr id="0" name=""/>
        <dsp:cNvSpPr/>
      </dsp:nvSpPr>
      <dsp:spPr>
        <a:xfrm>
          <a:off x="3225844" y="87257"/>
          <a:ext cx="2015506" cy="2015506"/>
        </a:xfrm>
        <a:prstGeom prst="ellipse">
          <a:avLst/>
        </a:prstGeom>
        <a:gradFill rotWithShape="0">
          <a:gsLst>
            <a:gs pos="0">
              <a:schemeClr val="accent1">
                <a:alpha val="5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alpha val="5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alpha val="5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tx1"/>
        </a:fontRef>
      </dsp:style>
      <dsp:txBody>
        <a:bodyPr spcFirstLastPara="0" vert="horz" wrap="square" lIns="110920" tIns="20320" rIns="1109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i="0" kern="1200" dirty="0" smtClean="0">
              <a:latin typeface="Century Gothic"/>
              <a:cs typeface="Century Gothic"/>
            </a:rPr>
            <a:t>APPLE</a:t>
          </a:r>
          <a:endParaRPr lang="en-US" sz="1600" b="1" i="0" kern="1200" dirty="0">
            <a:latin typeface="Century Gothic"/>
            <a:cs typeface="Century Gothic"/>
          </a:endParaRPr>
        </a:p>
      </dsp:txBody>
      <dsp:txXfrm>
        <a:off x="3521008" y="382421"/>
        <a:ext cx="1425178" cy="1425178"/>
      </dsp:txXfrm>
    </dsp:sp>
    <dsp:sp modelId="{27E3BD18-AF27-5B48-ADC7-6AB25773BFAB}">
      <dsp:nvSpPr>
        <dsp:cNvPr id="0" name=""/>
        <dsp:cNvSpPr/>
      </dsp:nvSpPr>
      <dsp:spPr>
        <a:xfrm>
          <a:off x="4838250" y="87257"/>
          <a:ext cx="2015506" cy="2015506"/>
        </a:xfrm>
        <a:prstGeom prst="ellipse">
          <a:avLst/>
        </a:prstGeom>
        <a:gradFill rotWithShape="0">
          <a:gsLst>
            <a:gs pos="0">
              <a:schemeClr val="accent1">
                <a:alpha val="5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alpha val="5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alpha val="5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tx1"/>
        </a:fontRef>
      </dsp:style>
      <dsp:txBody>
        <a:bodyPr spcFirstLastPara="0" vert="horz" wrap="square" lIns="110920" tIns="20320" rIns="1109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i="0" kern="1200" dirty="0" smtClean="0">
              <a:latin typeface="Century Gothic"/>
              <a:cs typeface="Century Gothic"/>
            </a:rPr>
            <a:t>US GOV</a:t>
          </a:r>
          <a:endParaRPr lang="en-US" sz="1400" b="1" i="0" kern="1200" dirty="0">
            <a:latin typeface="Century Gothic"/>
            <a:cs typeface="Century Gothic"/>
          </a:endParaRPr>
        </a:p>
      </dsp:txBody>
      <dsp:txXfrm>
        <a:off x="5133414" y="382421"/>
        <a:ext cx="1425178" cy="1425178"/>
      </dsp:txXfrm>
    </dsp:sp>
    <dsp:sp modelId="{A71FDE6D-F4EE-4544-BBAE-7C0B8121BC49}">
      <dsp:nvSpPr>
        <dsp:cNvPr id="0" name=""/>
        <dsp:cNvSpPr/>
      </dsp:nvSpPr>
      <dsp:spPr>
        <a:xfrm>
          <a:off x="6450655" y="87257"/>
          <a:ext cx="2015506" cy="2015506"/>
        </a:xfrm>
        <a:prstGeom prst="ellipse">
          <a:avLst/>
        </a:prstGeom>
        <a:gradFill rotWithShape="0">
          <a:gsLst>
            <a:gs pos="0">
              <a:schemeClr val="accent1">
                <a:alpha val="5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alpha val="5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alpha val="5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tx1"/>
        </a:fontRef>
      </dsp:style>
      <dsp:txBody>
        <a:bodyPr spcFirstLastPara="0" vert="horz" wrap="square" lIns="110920" tIns="20320" rIns="1109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i="0" kern="1200" dirty="0" smtClean="0">
              <a:latin typeface="Century Gothic"/>
              <a:cs typeface="Century Gothic"/>
            </a:rPr>
            <a:t>OPEN</a:t>
          </a:r>
          <a:r>
            <a:rPr lang="en-US" sz="1600" b="1" i="0" kern="1200" baseline="0" dirty="0" smtClean="0">
              <a:latin typeface="Century Gothic"/>
              <a:cs typeface="Century Gothic"/>
            </a:rPr>
            <a:t> SOURCE</a:t>
          </a:r>
          <a:endParaRPr lang="en-US" sz="1600" b="1" i="0" kern="1200" dirty="0">
            <a:latin typeface="Century Gothic"/>
            <a:cs typeface="Century Gothic"/>
          </a:endParaRPr>
        </a:p>
      </dsp:txBody>
      <dsp:txXfrm>
        <a:off x="6745819" y="382421"/>
        <a:ext cx="1425178" cy="142517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3D67D44-3831-0443-B411-CE341A27AD75}">
      <dsp:nvSpPr>
        <dsp:cNvPr id="0" name=""/>
        <dsp:cNvSpPr/>
      </dsp:nvSpPr>
      <dsp:spPr>
        <a:xfrm>
          <a:off x="1033" y="87257"/>
          <a:ext cx="2015506" cy="2015506"/>
        </a:xfrm>
        <a:prstGeom prst="ellipse">
          <a:avLst/>
        </a:prstGeom>
        <a:solidFill>
          <a:srgbClr val="6A9AC5">
            <a:alpha val="69000"/>
          </a:srgb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tx1"/>
        </a:fontRef>
      </dsp:style>
      <dsp:txBody>
        <a:bodyPr spcFirstLastPara="0" vert="horz" wrap="square" lIns="110920" tIns="20320" rIns="1109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i="0" kern="1200" dirty="0" smtClean="0">
              <a:latin typeface="Century Gothic"/>
              <a:cs typeface="Century Gothic"/>
            </a:rPr>
            <a:t>MIT</a:t>
          </a:r>
          <a:endParaRPr lang="en-US" sz="1400" b="1" i="0" kern="1200" dirty="0">
            <a:latin typeface="Century Gothic"/>
            <a:cs typeface="Century Gothic"/>
          </a:endParaRPr>
        </a:p>
      </dsp:txBody>
      <dsp:txXfrm>
        <a:off x="296197" y="382421"/>
        <a:ext cx="1425178" cy="1425178"/>
      </dsp:txXfrm>
    </dsp:sp>
    <dsp:sp modelId="{B2AB4751-53EE-2744-8812-19F3B828BB40}">
      <dsp:nvSpPr>
        <dsp:cNvPr id="0" name=""/>
        <dsp:cNvSpPr/>
      </dsp:nvSpPr>
      <dsp:spPr>
        <a:xfrm>
          <a:off x="1613439" y="87257"/>
          <a:ext cx="2015506" cy="2015506"/>
        </a:xfrm>
        <a:prstGeom prst="ellipse">
          <a:avLst/>
        </a:prstGeom>
        <a:solidFill>
          <a:srgbClr val="6A9AC5">
            <a:alpha val="69000"/>
          </a:srgb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tx1"/>
        </a:fontRef>
      </dsp:style>
      <dsp:txBody>
        <a:bodyPr spcFirstLastPara="0" vert="horz" wrap="square" lIns="110920" tIns="20320" rIns="1109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i="0" kern="1200" dirty="0" smtClean="0">
              <a:latin typeface="Century Gothic"/>
              <a:cs typeface="Century Gothic"/>
            </a:rPr>
            <a:t>UNIVERSITY OF MINNESOTA</a:t>
          </a:r>
          <a:endParaRPr lang="en-US" sz="1600" b="1" i="0" kern="1200" dirty="0">
            <a:latin typeface="Century Gothic"/>
            <a:cs typeface="Century Gothic"/>
          </a:endParaRPr>
        </a:p>
      </dsp:txBody>
      <dsp:txXfrm>
        <a:off x="1908603" y="382421"/>
        <a:ext cx="1425178" cy="1425178"/>
      </dsp:txXfrm>
    </dsp:sp>
    <dsp:sp modelId="{2F9AC780-DD9E-A94C-AC18-575A144D8D8A}">
      <dsp:nvSpPr>
        <dsp:cNvPr id="0" name=""/>
        <dsp:cNvSpPr/>
      </dsp:nvSpPr>
      <dsp:spPr>
        <a:xfrm>
          <a:off x="3225844" y="87257"/>
          <a:ext cx="2015506" cy="2015506"/>
        </a:xfrm>
        <a:prstGeom prst="ellipse">
          <a:avLst/>
        </a:prstGeom>
        <a:solidFill>
          <a:srgbClr val="6A9AC5">
            <a:alpha val="69000"/>
          </a:srgb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tx1"/>
        </a:fontRef>
      </dsp:style>
      <dsp:txBody>
        <a:bodyPr spcFirstLastPara="0" vert="horz" wrap="square" lIns="110920" tIns="20320" rIns="1109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i="0" kern="1200" dirty="0" smtClean="0">
              <a:latin typeface="Century Gothic"/>
              <a:cs typeface="Century Gothic"/>
            </a:rPr>
            <a:t>YALE</a:t>
          </a:r>
          <a:endParaRPr lang="en-US" sz="1600" b="1" i="0" kern="1200" dirty="0">
            <a:latin typeface="Century Gothic"/>
            <a:cs typeface="Century Gothic"/>
          </a:endParaRPr>
        </a:p>
      </dsp:txBody>
      <dsp:txXfrm>
        <a:off x="3521008" y="382421"/>
        <a:ext cx="1425178" cy="1425178"/>
      </dsp:txXfrm>
    </dsp:sp>
    <dsp:sp modelId="{27E3BD18-AF27-5B48-ADC7-6AB25773BFAB}">
      <dsp:nvSpPr>
        <dsp:cNvPr id="0" name=""/>
        <dsp:cNvSpPr/>
      </dsp:nvSpPr>
      <dsp:spPr>
        <a:xfrm>
          <a:off x="4838250" y="87257"/>
          <a:ext cx="2015506" cy="2015506"/>
        </a:xfrm>
        <a:prstGeom prst="ellipse">
          <a:avLst/>
        </a:prstGeom>
        <a:solidFill>
          <a:srgbClr val="6A9AC5">
            <a:alpha val="69000"/>
          </a:srgb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tx1"/>
        </a:fontRef>
      </dsp:style>
      <dsp:txBody>
        <a:bodyPr spcFirstLastPara="0" vert="horz" wrap="square" lIns="110920" tIns="20320" rIns="1109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i="0" kern="1200" dirty="0" smtClean="0">
              <a:latin typeface="Century Gothic"/>
              <a:cs typeface="Century Gothic"/>
            </a:rPr>
            <a:t>NCSU</a:t>
          </a:r>
          <a:endParaRPr lang="en-US" sz="1400" b="1" i="0" kern="1200" dirty="0">
            <a:latin typeface="Century Gothic"/>
            <a:cs typeface="Century Gothic"/>
          </a:endParaRPr>
        </a:p>
      </dsp:txBody>
      <dsp:txXfrm>
        <a:off x="5133414" y="382421"/>
        <a:ext cx="1425178" cy="1425178"/>
      </dsp:txXfrm>
    </dsp:sp>
    <dsp:sp modelId="{A71FDE6D-F4EE-4544-BBAE-7C0B8121BC49}">
      <dsp:nvSpPr>
        <dsp:cNvPr id="0" name=""/>
        <dsp:cNvSpPr/>
      </dsp:nvSpPr>
      <dsp:spPr>
        <a:xfrm>
          <a:off x="6450655" y="87257"/>
          <a:ext cx="2015506" cy="2015506"/>
        </a:xfrm>
        <a:prstGeom prst="ellipse">
          <a:avLst/>
        </a:prstGeom>
        <a:solidFill>
          <a:srgbClr val="6A9AC5">
            <a:alpha val="69000"/>
          </a:srgb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tx1"/>
        </a:fontRef>
      </dsp:style>
      <dsp:txBody>
        <a:bodyPr spcFirstLastPara="0" vert="horz" wrap="square" lIns="110920" tIns="20320" rIns="1109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i="0" kern="1200" smtClean="0">
              <a:latin typeface="Century Gothic"/>
              <a:cs typeface="Century Gothic"/>
            </a:rPr>
            <a:t>PRINCETON</a:t>
          </a:r>
          <a:endParaRPr lang="en-US" sz="1600" b="1" i="0" kern="1200" dirty="0">
            <a:latin typeface="Century Gothic"/>
            <a:cs typeface="Century Gothic"/>
          </a:endParaRPr>
        </a:p>
      </dsp:txBody>
      <dsp:txXfrm>
        <a:off x="6745819" y="382421"/>
        <a:ext cx="1425178" cy="142517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3">
  <dgm:title val=""/>
  <dgm:desc val=""/>
  <dgm:catLst>
    <dgm:cat type="relationship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fallback" val="2D"/>
        </dgm:alg>
      </dgm:if>
      <dgm:else name="Name3">
        <dgm:alg type="lin">
          <dgm:param type="fallback" val="2D"/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refType="w" refFor="ch" refPtType="node"/>
      <dgm:constr type="w" for="ch" forName="space" refType="w" refFor="ch" refPtType="node" fact="-0.2"/>
      <dgm:constr type="primFontSz" for="ch" ptType="node" op="equ" val="65"/>
    </dgm:constrLst>
    <dgm:ruleLst/>
    <dgm:forEach name="Name4" axis="ch" ptType="node">
      <dgm:layoutNode name="Name5" styleLbl="vennNode1">
        <dgm:varLst>
          <dgm:bulletEnabled val="1"/>
        </dgm:varLst>
        <dgm:alg type="tx">
          <dgm:param type="txAnchorVertCh" val="mid"/>
          <dgm:param type="txAnchorHorzCh" val="ctr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tMarg" refType="primFontSz" fact="0.1"/>
          <dgm:constr type="bMarg" refType="primFontSz" fact="0.1"/>
          <dgm:constr type="lMarg" refType="w" fact="0.156"/>
          <dgm:constr type="rMarg" refType="w" fact="0.156"/>
        </dgm:constrLst>
        <dgm:ruleLst>
          <dgm:rule type="primFontSz" val="5" fact="NaN" max="NaN"/>
        </dgm:ruleLst>
      </dgm:layoutNode>
      <dgm:forEach name="Name6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enn3">
  <dgm:title val=""/>
  <dgm:desc val=""/>
  <dgm:catLst>
    <dgm:cat type="relationship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fallback" val="2D"/>
        </dgm:alg>
      </dgm:if>
      <dgm:else name="Name3">
        <dgm:alg type="lin">
          <dgm:param type="fallback" val="2D"/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refType="w" refFor="ch" refPtType="node"/>
      <dgm:constr type="w" for="ch" forName="space" refType="w" refFor="ch" refPtType="node" fact="-0.2"/>
      <dgm:constr type="primFontSz" for="ch" ptType="node" op="equ" val="65"/>
    </dgm:constrLst>
    <dgm:ruleLst/>
    <dgm:forEach name="Name4" axis="ch" ptType="node">
      <dgm:layoutNode name="Name5" styleLbl="vennNode1">
        <dgm:varLst>
          <dgm:bulletEnabled val="1"/>
        </dgm:varLst>
        <dgm:alg type="tx">
          <dgm:param type="txAnchorVertCh" val="mid"/>
          <dgm:param type="txAnchorHorzCh" val="ctr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tMarg" refType="primFontSz" fact="0.1"/>
          <dgm:constr type="bMarg" refType="primFontSz" fact="0.1"/>
          <dgm:constr type="lMarg" refType="w" fact="0.156"/>
          <dgm:constr type="rMarg" refType="w" fact="0.156"/>
        </dgm:constrLst>
        <dgm:ruleLst>
          <dgm:rule type="primFontSz" val="5" fact="NaN" max="NaN"/>
        </dgm:ruleLst>
      </dgm:layoutNode>
      <dgm:forEach name="Name6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5D568B-1A3E-0E4C-9085-DF497748DDC6}" type="datetimeFigureOut">
              <a:rPr lang="en-US" smtClean="0"/>
              <a:t>7/18/16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37B706-4FF5-2D45-AD41-CD74953272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6449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0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9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0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37B706-4FF5-2D45-AD41-CD749532728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3200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37B706-4FF5-2D45-AD41-CD7495327286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4512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37B706-4FF5-2D45-AD41-CD7495327286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1877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37B706-4FF5-2D45-AD41-CD7495327286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7219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37B706-4FF5-2D45-AD41-CD7495327286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4514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These people</a:t>
            </a:r>
            <a:r>
              <a:rPr lang="en-US" baseline="0" dirty="0" smtClean="0"/>
              <a:t> did not have to take the time out of their busy schedules to thank me.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37B706-4FF5-2D45-AD41-CD7495327286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7944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Github</a:t>
            </a:r>
            <a:r>
              <a:rPr lang="en-US" dirty="0" smtClean="0"/>
              <a:t> hosting</a:t>
            </a:r>
            <a:r>
              <a:rPr lang="en-US" baseline="0" dirty="0" smtClean="0"/>
              <a:t> lowers barriers to entry skill wise. We know that adoption has huge benefits on productivity &amp; quality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37B706-4FF5-2D45-AD41-CD7495327286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1515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37B706-4FF5-2D45-AD41-CD7495327286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1480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37B706-4FF5-2D45-AD41-CD7495327286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189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37B706-4FF5-2D45-AD41-CD7495327286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8149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37B706-4FF5-2D45-AD41-CD749532728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4701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37B706-4FF5-2D45-AD41-CD749532728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2251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37B706-4FF5-2D45-AD41-CD749532728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0145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37B706-4FF5-2D45-AD41-CD749532728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4791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37B706-4FF5-2D45-AD41-CD7495327286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0386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Github</a:t>
            </a:r>
            <a:r>
              <a:rPr lang="en-US" dirty="0" smtClean="0"/>
              <a:t> hosting</a:t>
            </a:r>
            <a:r>
              <a:rPr lang="en-US" baseline="0" dirty="0" smtClean="0"/>
              <a:t> lowers barriers to entry skill wise. We know that adoption has huge benefits on productivity &amp; quality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37B706-4FF5-2D45-AD41-CD7495327286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288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37B706-4FF5-2D45-AD41-CD7495327286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5927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37B706-4FF5-2D45-AD41-CD7495327286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9886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rringt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2015-11_HSB_BusinessWeek_Presentation_Seniors_Brian_Ray_Dev_Schools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914400" y="4419600"/>
            <a:ext cx="7315200" cy="685800"/>
          </a:xfrm>
          <a:prstGeom prst="rect">
            <a:avLst/>
          </a:prstGeom>
        </p:spPr>
        <p:txBody>
          <a:bodyPr anchor="b"/>
          <a:lstStyle>
            <a:lvl1pPr algn="ctr">
              <a:defRPr sz="2000" b="1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1574903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9127977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97081649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95287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395287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557337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76688777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43289576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548675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533400"/>
            <a:ext cx="2095500" cy="5715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1000" y="533400"/>
            <a:ext cx="5981700" cy="5715000"/>
          </a:xfrm>
        </p:spPr>
        <p:txBody>
          <a:bodyPr vert="eaVert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7562154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dgm" preserve="1">
  <p:cSld name="Title and Diagram or Organization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81000"/>
            <a:ext cx="8382000" cy="12192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martArt Placeholder 2"/>
          <p:cNvSpPr>
            <a:spLocks noGrp="1"/>
          </p:cNvSpPr>
          <p:nvPr>
            <p:ph type="dgm" idx="1"/>
          </p:nvPr>
        </p:nvSpPr>
        <p:spPr>
          <a:xfrm>
            <a:off x="685800" y="1981200"/>
            <a:ext cx="7772400" cy="4419600"/>
          </a:xfrm>
        </p:spPr>
        <p:txBody>
          <a:bodyPr/>
          <a:lstStyle/>
          <a:p>
            <a:pPr lvl="0"/>
            <a:endParaRPr lang="en-US" noProof="0" smtClean="0"/>
          </a:p>
        </p:txBody>
      </p:sp>
    </p:spTree>
    <p:extLst>
      <p:ext uri="{BB962C8B-B14F-4D97-AF65-F5344CB8AC3E}">
        <p14:creationId xmlns:p14="http://schemas.microsoft.com/office/powerpoint/2010/main" val="2278711388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5989451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569069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0728339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ve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2015-11_HSB_BusinessWeek_Presentation_Seniors_Brian_Ray_Dev_Schools2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914400" y="4419600"/>
            <a:ext cx="7315200" cy="685800"/>
          </a:xfrm>
          <a:prstGeom prst="rect">
            <a:avLst/>
          </a:prstGeom>
        </p:spPr>
        <p:txBody>
          <a:bodyPr anchor="b"/>
          <a:lstStyle>
            <a:lvl1pPr algn="ctr">
              <a:defRPr sz="2000" b="1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3284210"/>
      </p:ext>
    </p:extLst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05000"/>
            <a:ext cx="3810000" cy="4419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05000"/>
            <a:ext cx="3810000" cy="4419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939493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09750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49512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809750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449512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534167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906721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2120641"/>
      </p:ext>
    </p:extLst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95287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395287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557337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92861773"/>
      </p:ext>
    </p:extLst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67732092"/>
      </p:ext>
    </p:extLst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286718"/>
      </p:ext>
    </p:extLst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533400"/>
            <a:ext cx="2095500" cy="5715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1000" y="533400"/>
            <a:ext cx="5981700" cy="5715000"/>
          </a:xfrm>
        </p:spPr>
        <p:txBody>
          <a:bodyPr vert="eaVert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9287743"/>
      </p:ext>
    </p:extLst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dgm" preserve="1">
  <p:cSld name="Title and Diagram or Organization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81000"/>
            <a:ext cx="8382000" cy="12192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martArt Placeholder 2"/>
          <p:cNvSpPr>
            <a:spLocks noGrp="1"/>
          </p:cNvSpPr>
          <p:nvPr>
            <p:ph type="dgm" idx="1"/>
          </p:nvPr>
        </p:nvSpPr>
        <p:spPr>
          <a:xfrm>
            <a:off x="685800" y="1981200"/>
            <a:ext cx="7772400" cy="4419600"/>
          </a:xfrm>
        </p:spPr>
        <p:txBody>
          <a:bodyPr/>
          <a:lstStyle/>
          <a:p>
            <a:pPr lvl="0"/>
            <a:endParaRPr lang="en-US" noProof="0" smtClean="0"/>
          </a:p>
        </p:txBody>
      </p:sp>
    </p:spTree>
    <p:extLst>
      <p:ext uri="{BB962C8B-B14F-4D97-AF65-F5344CB8AC3E}">
        <p14:creationId xmlns:p14="http://schemas.microsoft.com/office/powerpoint/2010/main" val="3893598925"/>
      </p:ext>
    </p:extLst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1732832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sh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2015-11_HSB_BusinessWeek_Presentation_Seniors_Brian_Ray_Dev_Schools3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914400" y="4419600"/>
            <a:ext cx="7315200" cy="685800"/>
          </a:xfrm>
          <a:prstGeom prst="rect">
            <a:avLst/>
          </a:prstGeom>
        </p:spPr>
        <p:txBody>
          <a:bodyPr anchor="b"/>
          <a:lstStyle>
            <a:lvl1pPr algn="ctr">
              <a:defRPr sz="2000" b="1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8956055"/>
      </p:ext>
    </p:extLst>
  </p:cSld>
  <p:clrMapOvr>
    <a:masterClrMapping/>
  </p:clrMapOvr>
  <p:transition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019769"/>
      </p:ext>
    </p:extLst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92482068"/>
      </p:ext>
    </p:extLst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05000"/>
            <a:ext cx="3810000" cy="4419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05000"/>
            <a:ext cx="3810000" cy="4419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680483"/>
      </p:ext>
    </p:extLst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09750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49512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809750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449512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264869"/>
      </p:ext>
    </p:extLst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8435242"/>
      </p:ext>
    </p:extLst>
  </p:cSld>
  <p:clrMapOvr>
    <a:masterClrMapping/>
  </p:clrMapOvr>
  <p:transition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2334371"/>
      </p:ext>
    </p:extLst>
  </p:cSld>
  <p:clrMapOvr>
    <a:masterClrMapping/>
  </p:clrMapOvr>
  <p:transition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95287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395287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557337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81560412"/>
      </p:ext>
    </p:extLst>
  </p:cSld>
  <p:clrMapOvr>
    <a:masterClrMapping/>
  </p:clrMapOvr>
  <p:transition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25581345"/>
      </p:ext>
    </p:extLst>
  </p:cSld>
  <p:clrMapOvr>
    <a:masterClrMapping/>
  </p:clrMapOvr>
  <p:transition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223578"/>
      </p:ext>
    </p:extLst>
  </p:cSld>
  <p:clrMapOvr>
    <a:masterClrMapping/>
  </p:clrMapOvr>
  <p:transition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533400"/>
            <a:ext cx="2095500" cy="5715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1000" y="533400"/>
            <a:ext cx="5981700" cy="5715000"/>
          </a:xfrm>
        </p:spPr>
        <p:txBody>
          <a:bodyPr vert="eaVert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3575016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ug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2015-11_HSB_BusinessWeek_Presentation_Seniors_Brian_Ray_Dev_Schools4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914400" y="4419600"/>
            <a:ext cx="7315200" cy="685800"/>
          </a:xfrm>
          <a:prstGeom prst="rect">
            <a:avLst/>
          </a:prstGeom>
        </p:spPr>
        <p:txBody>
          <a:bodyPr anchor="b"/>
          <a:lstStyle>
            <a:lvl1pPr algn="ctr">
              <a:defRPr sz="2000" b="1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1123422"/>
      </p:ext>
    </p:extLst>
  </p:cSld>
  <p:clrMapOvr>
    <a:masterClrMapping/>
  </p:clrMapOvr>
  <p:transition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dgm" preserve="1">
  <p:cSld name="Title and Diagram or Organization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81000"/>
            <a:ext cx="8382000" cy="12192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martArt Placeholder 2"/>
          <p:cNvSpPr>
            <a:spLocks noGrp="1"/>
          </p:cNvSpPr>
          <p:nvPr>
            <p:ph type="dgm" idx="1"/>
          </p:nvPr>
        </p:nvSpPr>
        <p:spPr>
          <a:xfrm>
            <a:off x="685800" y="1981200"/>
            <a:ext cx="7772400" cy="4419600"/>
          </a:xfrm>
        </p:spPr>
        <p:txBody>
          <a:bodyPr/>
          <a:lstStyle/>
          <a:p>
            <a:pPr lvl="0"/>
            <a:endParaRPr lang="en-US" noProof="0" smtClean="0"/>
          </a:p>
        </p:txBody>
      </p:sp>
    </p:spTree>
    <p:extLst>
      <p:ext uri="{BB962C8B-B14F-4D97-AF65-F5344CB8AC3E}">
        <p14:creationId xmlns:p14="http://schemas.microsoft.com/office/powerpoint/2010/main" val="1743322922"/>
      </p:ext>
    </p:extLst>
  </p:cSld>
  <p:clrMapOvr>
    <a:masterClrMapping/>
  </p:clrMapOvr>
  <p:transition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247116"/>
      </p:ext>
    </p:extLst>
  </p:cSld>
  <p:clrMapOvr>
    <a:masterClrMapping/>
  </p:clrMapOvr>
  <p:transition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618466"/>
      </p:ext>
    </p:extLst>
  </p:cSld>
  <p:clrMapOvr>
    <a:masterClrMapping/>
  </p:clrMapOvr>
  <p:transition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57745427"/>
      </p:ext>
    </p:extLst>
  </p:cSld>
  <p:clrMapOvr>
    <a:masterClrMapping/>
  </p:clrMapOvr>
  <p:transition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05000"/>
            <a:ext cx="3810000" cy="4419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05000"/>
            <a:ext cx="3810000" cy="4419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437267"/>
      </p:ext>
    </p:extLst>
  </p:cSld>
  <p:clrMapOvr>
    <a:masterClrMapping/>
  </p:clrMapOvr>
  <p:transition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09750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49512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809750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449512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906934"/>
      </p:ext>
    </p:extLst>
  </p:cSld>
  <p:clrMapOvr>
    <a:masterClrMapping/>
  </p:clrMapOvr>
  <p:transition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7548023"/>
      </p:ext>
    </p:extLst>
  </p:cSld>
  <p:clrMapOvr>
    <a:masterClrMapping/>
  </p:clrMapOvr>
  <p:transition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64131375"/>
      </p:ext>
    </p:extLst>
  </p:cSld>
  <p:clrMapOvr>
    <a:masterClrMapping/>
  </p:clrMapOvr>
  <p:transition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95287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395287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557337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27360020"/>
      </p:ext>
    </p:extLst>
  </p:cSld>
  <p:clrMapOvr>
    <a:masterClrMapping/>
  </p:clrMapOvr>
  <p:transition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25320219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914420"/>
      </p:ext>
    </p:extLst>
  </p:cSld>
  <p:clrMapOvr>
    <a:masterClrMapping/>
  </p:clrMapOvr>
  <p:transition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600750"/>
      </p:ext>
    </p:extLst>
  </p:cSld>
  <p:clrMapOvr>
    <a:masterClrMapping/>
  </p:clrMapOvr>
  <p:transition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533400"/>
            <a:ext cx="2095500" cy="5715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1000" y="533400"/>
            <a:ext cx="5981700" cy="5715000"/>
          </a:xfrm>
        </p:spPr>
        <p:txBody>
          <a:bodyPr vert="eaVert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2259058"/>
      </p:ext>
    </p:extLst>
  </p:cSld>
  <p:clrMapOvr>
    <a:masterClrMapping/>
  </p:clrMapOvr>
  <p:transition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dgm" preserve="1">
  <p:cSld name="Title and Diagram or Organization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81000"/>
            <a:ext cx="8382000" cy="12192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martArt Placeholder 2"/>
          <p:cNvSpPr>
            <a:spLocks noGrp="1"/>
          </p:cNvSpPr>
          <p:nvPr>
            <p:ph type="dgm" idx="1"/>
          </p:nvPr>
        </p:nvSpPr>
        <p:spPr>
          <a:xfrm>
            <a:off x="685800" y="1981200"/>
            <a:ext cx="7772400" cy="4419600"/>
          </a:xfrm>
        </p:spPr>
        <p:txBody>
          <a:bodyPr/>
          <a:lstStyle/>
          <a:p>
            <a:pPr lvl="0"/>
            <a:endParaRPr lang="en-US" noProof="0" smtClean="0"/>
          </a:p>
        </p:txBody>
      </p:sp>
    </p:spTree>
    <p:extLst>
      <p:ext uri="{BB962C8B-B14F-4D97-AF65-F5344CB8AC3E}">
        <p14:creationId xmlns:p14="http://schemas.microsoft.com/office/powerpoint/2010/main" val="2270904670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630304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40913328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05000"/>
            <a:ext cx="3810000" cy="4419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05000"/>
            <a:ext cx="3810000" cy="4419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833717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09750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49512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809750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449512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595718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Relationship Id="rId6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5.xml"/><Relationship Id="rId12" Type="http://schemas.openxmlformats.org/officeDocument/2006/relationships/slideLayout" Target="../slideLayouts/slideLayout16.xml"/><Relationship Id="rId13" Type="http://schemas.openxmlformats.org/officeDocument/2006/relationships/theme" Target="../theme/theme2.xml"/><Relationship Id="rId14" Type="http://schemas.openxmlformats.org/officeDocument/2006/relationships/image" Target="../media/image6.jpeg"/><Relationship Id="rId1" Type="http://schemas.openxmlformats.org/officeDocument/2006/relationships/slideLayout" Target="../slideLayouts/slideLayout5.xml"/><Relationship Id="rId2" Type="http://schemas.openxmlformats.org/officeDocument/2006/relationships/slideLayout" Target="../slideLayouts/slideLayout6.xml"/><Relationship Id="rId3" Type="http://schemas.openxmlformats.org/officeDocument/2006/relationships/slideLayout" Target="../slideLayouts/slideLayout7.xml"/><Relationship Id="rId4" Type="http://schemas.openxmlformats.org/officeDocument/2006/relationships/slideLayout" Target="../slideLayouts/slideLayout8.xml"/><Relationship Id="rId5" Type="http://schemas.openxmlformats.org/officeDocument/2006/relationships/slideLayout" Target="../slideLayouts/slideLayout9.xml"/><Relationship Id="rId6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1.xml"/><Relationship Id="rId8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3.xml"/><Relationship Id="rId10" Type="http://schemas.openxmlformats.org/officeDocument/2006/relationships/slideLayout" Target="../slideLayouts/slideLayout14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28.xml"/><Relationship Id="rId13" Type="http://schemas.openxmlformats.org/officeDocument/2006/relationships/theme" Target="../theme/theme3.xml"/><Relationship Id="rId14" Type="http://schemas.openxmlformats.org/officeDocument/2006/relationships/image" Target="../media/image7.jpeg"/><Relationship Id="rId1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9.xml"/><Relationship Id="rId4" Type="http://schemas.openxmlformats.org/officeDocument/2006/relationships/slideLayout" Target="../slideLayouts/slideLayout20.xml"/><Relationship Id="rId5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3.xml"/><Relationship Id="rId8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26.xml"/></Relationships>
</file>

<file path=ppt/slideMasters/_rels/slideMaster4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9.xml"/><Relationship Id="rId12" Type="http://schemas.openxmlformats.org/officeDocument/2006/relationships/slideLayout" Target="../slideLayouts/slideLayout40.xml"/><Relationship Id="rId13" Type="http://schemas.openxmlformats.org/officeDocument/2006/relationships/theme" Target="../theme/theme4.xml"/><Relationship Id="rId14" Type="http://schemas.openxmlformats.org/officeDocument/2006/relationships/image" Target="../media/image8.jpeg"/><Relationship Id="rId1" Type="http://schemas.openxmlformats.org/officeDocument/2006/relationships/slideLayout" Target="../slideLayouts/slideLayout29.xml"/><Relationship Id="rId2" Type="http://schemas.openxmlformats.org/officeDocument/2006/relationships/slideLayout" Target="../slideLayouts/slideLayout30.xml"/><Relationship Id="rId3" Type="http://schemas.openxmlformats.org/officeDocument/2006/relationships/slideLayout" Target="../slideLayouts/slideLayout31.xml"/><Relationship Id="rId4" Type="http://schemas.openxmlformats.org/officeDocument/2006/relationships/slideLayout" Target="../slideLayouts/slideLayout32.xml"/><Relationship Id="rId5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4.xml"/><Relationship Id="rId7" Type="http://schemas.openxmlformats.org/officeDocument/2006/relationships/slideLayout" Target="../slideLayouts/slideLayout35.xml"/><Relationship Id="rId8" Type="http://schemas.openxmlformats.org/officeDocument/2006/relationships/slideLayout" Target="../slideLayouts/slideLayout36.xml"/><Relationship Id="rId9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38.xml"/></Relationships>
</file>

<file path=ppt/slideMasters/_rels/slideMaster5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51.xml"/><Relationship Id="rId12" Type="http://schemas.openxmlformats.org/officeDocument/2006/relationships/slideLayout" Target="../slideLayouts/slideLayout52.xml"/><Relationship Id="rId13" Type="http://schemas.openxmlformats.org/officeDocument/2006/relationships/theme" Target="../theme/theme5.xml"/><Relationship Id="rId14" Type="http://schemas.openxmlformats.org/officeDocument/2006/relationships/image" Target="../media/image9.jpeg"/><Relationship Id="rId1" Type="http://schemas.openxmlformats.org/officeDocument/2006/relationships/slideLayout" Target="../slideLayouts/slideLayout41.xml"/><Relationship Id="rId2" Type="http://schemas.openxmlformats.org/officeDocument/2006/relationships/slideLayout" Target="../slideLayouts/slideLayout42.xml"/><Relationship Id="rId3" Type="http://schemas.openxmlformats.org/officeDocument/2006/relationships/slideLayout" Target="../slideLayouts/slideLayout43.xml"/><Relationship Id="rId4" Type="http://schemas.openxmlformats.org/officeDocument/2006/relationships/slideLayout" Target="../slideLayouts/slideLayout44.xml"/><Relationship Id="rId5" Type="http://schemas.openxmlformats.org/officeDocument/2006/relationships/slideLayout" Target="../slideLayouts/slideLayout45.xml"/><Relationship Id="rId6" Type="http://schemas.openxmlformats.org/officeDocument/2006/relationships/slideLayout" Target="../slideLayouts/slideLayout46.xml"/><Relationship Id="rId7" Type="http://schemas.openxmlformats.org/officeDocument/2006/relationships/slideLayout" Target="../slideLayouts/slideLayout47.xml"/><Relationship Id="rId8" Type="http://schemas.openxmlformats.org/officeDocument/2006/relationships/slideLayout" Target="../slideLayouts/slideLayout48.xml"/><Relationship Id="rId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015-11_HSB_BusinessWeek_Presentation_Seniors_Brian_Ray_Dev_Schools_blank.jpg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156990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</p:sldLayoutIdLst>
  <p:transition/>
  <p:txStyles>
    <p:titleStyle>
      <a:lvl1pPr algn="ctr" rtl="0" eaLnBrk="0" fontAlgn="base" hangingPunct="0">
        <a:spcBef>
          <a:spcPct val="0"/>
        </a:spcBef>
        <a:spcAft>
          <a:spcPct val="0"/>
        </a:spcAft>
        <a:buClr>
          <a:srgbClr val="3C24CC"/>
        </a:buClr>
        <a:defRPr sz="5000" b="1">
          <a:solidFill>
            <a:srgbClr val="E7381B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buClr>
          <a:srgbClr val="3C24CC"/>
        </a:buClr>
        <a:defRPr sz="5000" b="1">
          <a:solidFill>
            <a:srgbClr val="1343DD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buClr>
          <a:srgbClr val="3C24CC"/>
        </a:buClr>
        <a:defRPr sz="5000" b="1">
          <a:solidFill>
            <a:srgbClr val="1343DD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buClr>
          <a:srgbClr val="3C24CC"/>
        </a:buClr>
        <a:defRPr sz="5000" b="1">
          <a:solidFill>
            <a:srgbClr val="1343DD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buClr>
          <a:srgbClr val="3C24CC"/>
        </a:buClr>
        <a:defRPr sz="5000" b="1">
          <a:solidFill>
            <a:srgbClr val="1343DD"/>
          </a:solidFill>
          <a:latin typeface="Arial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buClr>
          <a:srgbClr val="3C24CC"/>
        </a:buClr>
        <a:defRPr sz="5000" b="1">
          <a:solidFill>
            <a:srgbClr val="1343DD"/>
          </a:solidFill>
          <a:latin typeface="Arial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buClr>
          <a:srgbClr val="3C24CC"/>
        </a:buClr>
        <a:defRPr sz="5000" b="1">
          <a:solidFill>
            <a:srgbClr val="1343DD"/>
          </a:solidFill>
          <a:latin typeface="Arial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buClr>
          <a:srgbClr val="3C24CC"/>
        </a:buClr>
        <a:defRPr sz="5000" b="1">
          <a:solidFill>
            <a:srgbClr val="1343DD"/>
          </a:solidFill>
          <a:latin typeface="Arial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buClr>
          <a:srgbClr val="3C24CC"/>
        </a:buClr>
        <a:defRPr sz="5000" b="1">
          <a:solidFill>
            <a:srgbClr val="1343DD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E7381B"/>
        </a:buClr>
        <a:buSzPct val="80000"/>
        <a:buFont typeface="Wingdings" pitchFamily="2" charset="2"/>
        <a:buChar char="Ø"/>
        <a:defRPr sz="3600" b="1">
          <a:solidFill>
            <a:srgbClr val="20224B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E7381B"/>
        </a:buClr>
        <a:buSzPct val="80000"/>
        <a:buFont typeface="Wingdings" pitchFamily="2" charset="2"/>
        <a:buChar char="Ø"/>
        <a:defRPr sz="2800" b="1">
          <a:solidFill>
            <a:srgbClr val="20224B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E7381B"/>
        </a:buClr>
        <a:buSzPct val="80000"/>
        <a:buFont typeface="Wingdings" pitchFamily="2" charset="2"/>
        <a:buChar char="Ø"/>
        <a:defRPr sz="2400" b="1">
          <a:solidFill>
            <a:srgbClr val="20224B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E7381B"/>
        </a:buClr>
        <a:buSzPct val="80000"/>
        <a:buFont typeface="Wingdings" pitchFamily="2" charset="2"/>
        <a:buChar char="Ø"/>
        <a:defRPr sz="2000" b="1">
          <a:solidFill>
            <a:srgbClr val="20224B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E7381B"/>
        </a:buClr>
        <a:buSzPct val="80000"/>
        <a:buFont typeface="Wingdings" pitchFamily="2" charset="2"/>
        <a:buChar char="Ø"/>
        <a:defRPr sz="2000" b="1">
          <a:solidFill>
            <a:srgbClr val="20224B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lr>
          <a:srgbClr val="3C24CC"/>
        </a:buClr>
        <a:buSzPct val="80000"/>
        <a:buFont typeface="Wingdings" pitchFamily="2" charset="2"/>
        <a:buChar char="Ø"/>
        <a:defRPr sz="2000" b="1">
          <a:solidFill>
            <a:srgbClr val="1343DD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lr>
          <a:srgbClr val="3C24CC"/>
        </a:buClr>
        <a:buSzPct val="80000"/>
        <a:buFont typeface="Wingdings" pitchFamily="2" charset="2"/>
        <a:buChar char="Ø"/>
        <a:defRPr sz="2000" b="1">
          <a:solidFill>
            <a:srgbClr val="1343DD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lr>
          <a:srgbClr val="3C24CC"/>
        </a:buClr>
        <a:buSzPct val="80000"/>
        <a:buFont typeface="Wingdings" pitchFamily="2" charset="2"/>
        <a:buChar char="Ø"/>
        <a:defRPr sz="2000" b="1">
          <a:solidFill>
            <a:srgbClr val="1343DD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lr>
          <a:srgbClr val="3C24CC"/>
        </a:buClr>
        <a:buSzPct val="80000"/>
        <a:buFont typeface="Wingdings" pitchFamily="2" charset="2"/>
        <a:buChar char="Ø"/>
        <a:defRPr sz="2000" b="1">
          <a:solidFill>
            <a:srgbClr val="1343DD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2015-11_HSB_BusinessWeek_Presentation_Seniors_Brian_Ray_Dev.jpg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028" name="Rectangle 7"/>
          <p:cNvSpPr>
            <a:spLocks noGrp="1" noChangeArrowheads="1"/>
          </p:cNvSpPr>
          <p:nvPr>
            <p:ph type="title"/>
          </p:nvPr>
        </p:nvSpPr>
        <p:spPr bwMode="auto">
          <a:xfrm>
            <a:off x="381000" y="381000"/>
            <a:ext cx="83820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  <p:sp>
        <p:nvSpPr>
          <p:cNvPr id="1029" name="Rectangle 8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34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48619537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  <p:sldLayoutId id="2147483677" r:id="rId12"/>
  </p:sldLayoutIdLst>
  <p:transition/>
  <p:txStyles>
    <p:titleStyle>
      <a:lvl1pPr algn="ctr" rtl="0" eaLnBrk="0" fontAlgn="base" hangingPunct="0">
        <a:spcBef>
          <a:spcPct val="0"/>
        </a:spcBef>
        <a:spcAft>
          <a:spcPct val="0"/>
        </a:spcAft>
        <a:buClr>
          <a:srgbClr val="3C24CC"/>
        </a:buClr>
        <a:defRPr sz="5000" b="1">
          <a:solidFill>
            <a:srgbClr val="E7381B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buClr>
          <a:srgbClr val="3C24CC"/>
        </a:buClr>
        <a:defRPr sz="5000" b="1">
          <a:solidFill>
            <a:srgbClr val="1343DD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buClr>
          <a:srgbClr val="3C24CC"/>
        </a:buClr>
        <a:defRPr sz="5000" b="1">
          <a:solidFill>
            <a:srgbClr val="1343DD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buClr>
          <a:srgbClr val="3C24CC"/>
        </a:buClr>
        <a:defRPr sz="5000" b="1">
          <a:solidFill>
            <a:srgbClr val="1343DD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buClr>
          <a:srgbClr val="3C24CC"/>
        </a:buClr>
        <a:defRPr sz="5000" b="1">
          <a:solidFill>
            <a:srgbClr val="1343DD"/>
          </a:solidFill>
          <a:latin typeface="Arial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buClr>
          <a:srgbClr val="3C24CC"/>
        </a:buClr>
        <a:defRPr sz="5000" b="1">
          <a:solidFill>
            <a:srgbClr val="1343DD"/>
          </a:solidFill>
          <a:latin typeface="Arial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buClr>
          <a:srgbClr val="3C24CC"/>
        </a:buClr>
        <a:defRPr sz="5000" b="1">
          <a:solidFill>
            <a:srgbClr val="1343DD"/>
          </a:solidFill>
          <a:latin typeface="Arial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buClr>
          <a:srgbClr val="3C24CC"/>
        </a:buClr>
        <a:defRPr sz="5000" b="1">
          <a:solidFill>
            <a:srgbClr val="1343DD"/>
          </a:solidFill>
          <a:latin typeface="Arial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buClr>
          <a:srgbClr val="3C24CC"/>
        </a:buClr>
        <a:defRPr sz="5000" b="1">
          <a:solidFill>
            <a:srgbClr val="1343DD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E7381B"/>
        </a:buClr>
        <a:buSzPct val="80000"/>
        <a:buFont typeface="Wingdings" pitchFamily="2" charset="2"/>
        <a:buChar char="Ø"/>
        <a:defRPr sz="3600" b="1">
          <a:solidFill>
            <a:srgbClr val="20224B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E7381B"/>
        </a:buClr>
        <a:buSzPct val="80000"/>
        <a:buFont typeface="Wingdings" pitchFamily="2" charset="2"/>
        <a:buChar char="Ø"/>
        <a:defRPr sz="2800" b="1">
          <a:solidFill>
            <a:srgbClr val="20224B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E7381B"/>
        </a:buClr>
        <a:buSzPct val="80000"/>
        <a:buFont typeface="Wingdings" pitchFamily="2" charset="2"/>
        <a:buChar char="Ø"/>
        <a:defRPr sz="2400" b="1">
          <a:solidFill>
            <a:srgbClr val="20224B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E7381B"/>
        </a:buClr>
        <a:buSzPct val="80000"/>
        <a:buFont typeface="Wingdings" pitchFamily="2" charset="2"/>
        <a:buChar char="Ø"/>
        <a:defRPr sz="2000" b="1">
          <a:solidFill>
            <a:srgbClr val="20224B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E7381B"/>
        </a:buClr>
        <a:buSzPct val="80000"/>
        <a:buFont typeface="Wingdings" pitchFamily="2" charset="2"/>
        <a:buChar char="Ø"/>
        <a:defRPr sz="2000" b="1">
          <a:solidFill>
            <a:srgbClr val="20224B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lr>
          <a:srgbClr val="3C24CC"/>
        </a:buClr>
        <a:buSzPct val="80000"/>
        <a:buFont typeface="Wingdings" pitchFamily="2" charset="2"/>
        <a:buChar char="Ø"/>
        <a:defRPr sz="2000" b="1">
          <a:solidFill>
            <a:srgbClr val="1343DD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lr>
          <a:srgbClr val="3C24CC"/>
        </a:buClr>
        <a:buSzPct val="80000"/>
        <a:buFont typeface="Wingdings" pitchFamily="2" charset="2"/>
        <a:buChar char="Ø"/>
        <a:defRPr sz="2000" b="1">
          <a:solidFill>
            <a:srgbClr val="1343DD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lr>
          <a:srgbClr val="3C24CC"/>
        </a:buClr>
        <a:buSzPct val="80000"/>
        <a:buFont typeface="Wingdings" pitchFamily="2" charset="2"/>
        <a:buChar char="Ø"/>
        <a:defRPr sz="2000" b="1">
          <a:solidFill>
            <a:srgbClr val="1343DD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lr>
          <a:srgbClr val="3C24CC"/>
        </a:buClr>
        <a:buSzPct val="80000"/>
        <a:buFont typeface="Wingdings" pitchFamily="2" charset="2"/>
        <a:buChar char="Ø"/>
        <a:defRPr sz="2000" b="1">
          <a:solidFill>
            <a:srgbClr val="1343DD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015-11_HSB_BusinessWeek_Presentation_Seniors_Brian_Ray_Dev3.jpg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028" name="Rectangle 7"/>
          <p:cNvSpPr>
            <a:spLocks noGrp="1" noChangeArrowheads="1"/>
          </p:cNvSpPr>
          <p:nvPr>
            <p:ph type="title"/>
          </p:nvPr>
        </p:nvSpPr>
        <p:spPr bwMode="auto">
          <a:xfrm>
            <a:off x="381000" y="381000"/>
            <a:ext cx="83820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  <p:sp>
        <p:nvSpPr>
          <p:cNvPr id="1029" name="Rectangle 8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34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1331854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</p:sldLayoutIdLst>
  <p:transition/>
  <p:txStyles>
    <p:titleStyle>
      <a:lvl1pPr algn="ctr" rtl="0" eaLnBrk="0" fontAlgn="base" hangingPunct="0">
        <a:spcBef>
          <a:spcPct val="0"/>
        </a:spcBef>
        <a:spcAft>
          <a:spcPct val="0"/>
        </a:spcAft>
        <a:buClr>
          <a:srgbClr val="3C24CC"/>
        </a:buClr>
        <a:defRPr sz="5000" b="1">
          <a:solidFill>
            <a:srgbClr val="E7381B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buClr>
          <a:srgbClr val="3C24CC"/>
        </a:buClr>
        <a:defRPr sz="5000" b="1">
          <a:solidFill>
            <a:srgbClr val="1343DD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buClr>
          <a:srgbClr val="3C24CC"/>
        </a:buClr>
        <a:defRPr sz="5000" b="1">
          <a:solidFill>
            <a:srgbClr val="1343DD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buClr>
          <a:srgbClr val="3C24CC"/>
        </a:buClr>
        <a:defRPr sz="5000" b="1">
          <a:solidFill>
            <a:srgbClr val="1343DD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buClr>
          <a:srgbClr val="3C24CC"/>
        </a:buClr>
        <a:defRPr sz="5000" b="1">
          <a:solidFill>
            <a:srgbClr val="1343DD"/>
          </a:solidFill>
          <a:latin typeface="Arial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buClr>
          <a:srgbClr val="3C24CC"/>
        </a:buClr>
        <a:defRPr sz="5000" b="1">
          <a:solidFill>
            <a:srgbClr val="1343DD"/>
          </a:solidFill>
          <a:latin typeface="Arial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buClr>
          <a:srgbClr val="3C24CC"/>
        </a:buClr>
        <a:defRPr sz="5000" b="1">
          <a:solidFill>
            <a:srgbClr val="1343DD"/>
          </a:solidFill>
          <a:latin typeface="Arial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buClr>
          <a:srgbClr val="3C24CC"/>
        </a:buClr>
        <a:defRPr sz="5000" b="1">
          <a:solidFill>
            <a:srgbClr val="1343DD"/>
          </a:solidFill>
          <a:latin typeface="Arial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buClr>
          <a:srgbClr val="3C24CC"/>
        </a:buClr>
        <a:defRPr sz="5000" b="1">
          <a:solidFill>
            <a:srgbClr val="1343DD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E7381B"/>
        </a:buClr>
        <a:buSzPct val="80000"/>
        <a:buFont typeface="Wingdings" pitchFamily="2" charset="2"/>
        <a:buChar char="Ø"/>
        <a:defRPr sz="3600" b="1">
          <a:solidFill>
            <a:srgbClr val="20224B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E7381B"/>
        </a:buClr>
        <a:buSzPct val="80000"/>
        <a:buFont typeface="Wingdings" pitchFamily="2" charset="2"/>
        <a:buChar char="Ø"/>
        <a:defRPr sz="2800" b="1">
          <a:solidFill>
            <a:srgbClr val="20224B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E7381B"/>
        </a:buClr>
        <a:buSzPct val="80000"/>
        <a:buFont typeface="Wingdings" pitchFamily="2" charset="2"/>
        <a:buChar char="Ø"/>
        <a:defRPr sz="2400" b="1">
          <a:solidFill>
            <a:srgbClr val="20224B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E7381B"/>
        </a:buClr>
        <a:buSzPct val="80000"/>
        <a:buFont typeface="Wingdings" pitchFamily="2" charset="2"/>
        <a:buChar char="Ø"/>
        <a:defRPr sz="2000" b="1">
          <a:solidFill>
            <a:srgbClr val="20224B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E7381B"/>
        </a:buClr>
        <a:buSzPct val="80000"/>
        <a:buFont typeface="Wingdings" pitchFamily="2" charset="2"/>
        <a:buChar char="Ø"/>
        <a:defRPr sz="2000" b="1">
          <a:solidFill>
            <a:srgbClr val="20224B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lr>
          <a:srgbClr val="3C24CC"/>
        </a:buClr>
        <a:buSzPct val="80000"/>
        <a:buFont typeface="Wingdings" pitchFamily="2" charset="2"/>
        <a:buChar char="Ø"/>
        <a:defRPr sz="2000" b="1">
          <a:solidFill>
            <a:srgbClr val="1343DD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lr>
          <a:srgbClr val="3C24CC"/>
        </a:buClr>
        <a:buSzPct val="80000"/>
        <a:buFont typeface="Wingdings" pitchFamily="2" charset="2"/>
        <a:buChar char="Ø"/>
        <a:defRPr sz="2000" b="1">
          <a:solidFill>
            <a:srgbClr val="1343DD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lr>
          <a:srgbClr val="3C24CC"/>
        </a:buClr>
        <a:buSzPct val="80000"/>
        <a:buFont typeface="Wingdings" pitchFamily="2" charset="2"/>
        <a:buChar char="Ø"/>
        <a:defRPr sz="2000" b="1">
          <a:solidFill>
            <a:srgbClr val="1343DD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lr>
          <a:srgbClr val="3C24CC"/>
        </a:buClr>
        <a:buSzPct val="80000"/>
        <a:buFont typeface="Wingdings" pitchFamily="2" charset="2"/>
        <a:buChar char="Ø"/>
        <a:defRPr sz="2000" b="1">
          <a:solidFill>
            <a:srgbClr val="1343DD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015-11_HSB_BusinessWeek_Presentation_Seniors_Brian_Ray_Dev_Reversed.jpg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028" name="Rectangle 7"/>
          <p:cNvSpPr>
            <a:spLocks noGrp="1" noChangeArrowheads="1"/>
          </p:cNvSpPr>
          <p:nvPr>
            <p:ph type="title"/>
          </p:nvPr>
        </p:nvSpPr>
        <p:spPr bwMode="auto">
          <a:xfrm>
            <a:off x="381000" y="381000"/>
            <a:ext cx="83820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  <p:sp>
        <p:nvSpPr>
          <p:cNvPr id="1029" name="Rectangle 8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34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2528929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694" r:id="rId3"/>
    <p:sldLayoutId id="2147483695" r:id="rId4"/>
    <p:sldLayoutId id="2147483696" r:id="rId5"/>
    <p:sldLayoutId id="2147483697" r:id="rId6"/>
    <p:sldLayoutId id="2147483698" r:id="rId7"/>
    <p:sldLayoutId id="2147483699" r:id="rId8"/>
    <p:sldLayoutId id="2147483700" r:id="rId9"/>
    <p:sldLayoutId id="2147483701" r:id="rId10"/>
    <p:sldLayoutId id="2147483702" r:id="rId11"/>
    <p:sldLayoutId id="2147483703" r:id="rId12"/>
  </p:sldLayoutIdLst>
  <p:transition/>
  <p:txStyles>
    <p:titleStyle>
      <a:lvl1pPr algn="ctr" rtl="0" eaLnBrk="0" fontAlgn="base" hangingPunct="0">
        <a:spcBef>
          <a:spcPct val="0"/>
        </a:spcBef>
        <a:spcAft>
          <a:spcPct val="0"/>
        </a:spcAft>
        <a:buClr>
          <a:srgbClr val="3C24CC"/>
        </a:buClr>
        <a:defRPr sz="5000" b="1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buClr>
          <a:srgbClr val="3C24CC"/>
        </a:buClr>
        <a:defRPr sz="5000" b="1">
          <a:solidFill>
            <a:srgbClr val="1343DD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buClr>
          <a:srgbClr val="3C24CC"/>
        </a:buClr>
        <a:defRPr sz="5000" b="1">
          <a:solidFill>
            <a:srgbClr val="1343DD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buClr>
          <a:srgbClr val="3C24CC"/>
        </a:buClr>
        <a:defRPr sz="5000" b="1">
          <a:solidFill>
            <a:srgbClr val="1343DD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buClr>
          <a:srgbClr val="3C24CC"/>
        </a:buClr>
        <a:defRPr sz="5000" b="1">
          <a:solidFill>
            <a:srgbClr val="1343DD"/>
          </a:solidFill>
          <a:latin typeface="Arial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buClr>
          <a:srgbClr val="3C24CC"/>
        </a:buClr>
        <a:defRPr sz="5000" b="1">
          <a:solidFill>
            <a:srgbClr val="1343DD"/>
          </a:solidFill>
          <a:latin typeface="Arial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buClr>
          <a:srgbClr val="3C24CC"/>
        </a:buClr>
        <a:defRPr sz="5000" b="1">
          <a:solidFill>
            <a:srgbClr val="1343DD"/>
          </a:solidFill>
          <a:latin typeface="Arial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buClr>
          <a:srgbClr val="3C24CC"/>
        </a:buClr>
        <a:defRPr sz="5000" b="1">
          <a:solidFill>
            <a:srgbClr val="1343DD"/>
          </a:solidFill>
          <a:latin typeface="Arial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buClr>
          <a:srgbClr val="3C24CC"/>
        </a:buClr>
        <a:defRPr sz="5000" b="1">
          <a:solidFill>
            <a:srgbClr val="1343DD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E7381B"/>
        </a:buClr>
        <a:buSzPct val="80000"/>
        <a:buFont typeface="Wingdings" pitchFamily="2" charset="2"/>
        <a:buChar char="Ø"/>
        <a:defRPr sz="3600" b="1">
          <a:solidFill>
            <a:srgbClr val="FFFFFF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E7381B"/>
        </a:buClr>
        <a:buSzPct val="80000"/>
        <a:buFont typeface="Wingdings" pitchFamily="2" charset="2"/>
        <a:buChar char="Ø"/>
        <a:defRPr sz="2800" b="1">
          <a:solidFill>
            <a:srgbClr val="FFFFFF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E7381B"/>
        </a:buClr>
        <a:buSzPct val="80000"/>
        <a:buFont typeface="Wingdings" pitchFamily="2" charset="2"/>
        <a:buChar char="Ø"/>
        <a:defRPr sz="2400" b="1">
          <a:solidFill>
            <a:srgbClr val="FFFFFF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E7381B"/>
        </a:buClr>
        <a:buSzPct val="80000"/>
        <a:buFont typeface="Wingdings" pitchFamily="2" charset="2"/>
        <a:buChar char="Ø"/>
        <a:defRPr sz="2000" b="1">
          <a:solidFill>
            <a:srgbClr val="FFFFFF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E7381B"/>
        </a:buClr>
        <a:buSzPct val="80000"/>
        <a:buFont typeface="Wingdings" pitchFamily="2" charset="2"/>
        <a:buChar char="Ø"/>
        <a:defRPr sz="2000" b="1">
          <a:solidFill>
            <a:srgbClr val="FFFFFF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lr>
          <a:srgbClr val="3C24CC"/>
        </a:buClr>
        <a:buSzPct val="80000"/>
        <a:buFont typeface="Wingdings" pitchFamily="2" charset="2"/>
        <a:buChar char="Ø"/>
        <a:defRPr sz="2000" b="1">
          <a:solidFill>
            <a:srgbClr val="1343DD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lr>
          <a:srgbClr val="3C24CC"/>
        </a:buClr>
        <a:buSzPct val="80000"/>
        <a:buFont typeface="Wingdings" pitchFamily="2" charset="2"/>
        <a:buChar char="Ø"/>
        <a:defRPr sz="2000" b="1">
          <a:solidFill>
            <a:srgbClr val="1343DD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lr>
          <a:srgbClr val="3C24CC"/>
        </a:buClr>
        <a:buSzPct val="80000"/>
        <a:buFont typeface="Wingdings" pitchFamily="2" charset="2"/>
        <a:buChar char="Ø"/>
        <a:defRPr sz="2000" b="1">
          <a:solidFill>
            <a:srgbClr val="1343DD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lr>
          <a:srgbClr val="3C24CC"/>
        </a:buClr>
        <a:buSzPct val="80000"/>
        <a:buFont typeface="Wingdings" pitchFamily="2" charset="2"/>
        <a:buChar char="Ø"/>
        <a:defRPr sz="2000" b="1">
          <a:solidFill>
            <a:srgbClr val="1343DD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15-11_HSB_BusinessWeek_Presentation_Seniors_Brian_Ray_Dev_Reversed3.jpg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028" name="Rectangle 7"/>
          <p:cNvSpPr>
            <a:spLocks noGrp="1" noChangeArrowheads="1"/>
          </p:cNvSpPr>
          <p:nvPr>
            <p:ph type="title"/>
          </p:nvPr>
        </p:nvSpPr>
        <p:spPr bwMode="auto">
          <a:xfrm>
            <a:off x="381000" y="381000"/>
            <a:ext cx="83820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  <p:sp>
        <p:nvSpPr>
          <p:cNvPr id="1029" name="Rectangle 8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34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74735722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  <p:sldLayoutId id="2147483708" r:id="rId4"/>
    <p:sldLayoutId id="2147483709" r:id="rId5"/>
    <p:sldLayoutId id="2147483710" r:id="rId6"/>
    <p:sldLayoutId id="2147483711" r:id="rId7"/>
    <p:sldLayoutId id="2147483712" r:id="rId8"/>
    <p:sldLayoutId id="2147483713" r:id="rId9"/>
    <p:sldLayoutId id="2147483714" r:id="rId10"/>
    <p:sldLayoutId id="2147483715" r:id="rId11"/>
    <p:sldLayoutId id="2147483716" r:id="rId12"/>
  </p:sldLayoutIdLst>
  <p:transition/>
  <p:txStyles>
    <p:titleStyle>
      <a:lvl1pPr algn="ctr" rtl="0" eaLnBrk="0" fontAlgn="base" hangingPunct="0">
        <a:spcBef>
          <a:spcPct val="0"/>
        </a:spcBef>
        <a:spcAft>
          <a:spcPct val="0"/>
        </a:spcAft>
        <a:buClr>
          <a:srgbClr val="3C24CC"/>
        </a:buClr>
        <a:defRPr sz="5000" b="1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buClr>
          <a:srgbClr val="3C24CC"/>
        </a:buClr>
        <a:defRPr sz="5000" b="1">
          <a:solidFill>
            <a:srgbClr val="1343DD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buClr>
          <a:srgbClr val="3C24CC"/>
        </a:buClr>
        <a:defRPr sz="5000" b="1">
          <a:solidFill>
            <a:srgbClr val="1343DD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buClr>
          <a:srgbClr val="3C24CC"/>
        </a:buClr>
        <a:defRPr sz="5000" b="1">
          <a:solidFill>
            <a:srgbClr val="1343DD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buClr>
          <a:srgbClr val="3C24CC"/>
        </a:buClr>
        <a:defRPr sz="5000" b="1">
          <a:solidFill>
            <a:srgbClr val="1343DD"/>
          </a:solidFill>
          <a:latin typeface="Arial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buClr>
          <a:srgbClr val="3C24CC"/>
        </a:buClr>
        <a:defRPr sz="5000" b="1">
          <a:solidFill>
            <a:srgbClr val="1343DD"/>
          </a:solidFill>
          <a:latin typeface="Arial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buClr>
          <a:srgbClr val="3C24CC"/>
        </a:buClr>
        <a:defRPr sz="5000" b="1">
          <a:solidFill>
            <a:srgbClr val="1343DD"/>
          </a:solidFill>
          <a:latin typeface="Arial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buClr>
          <a:srgbClr val="3C24CC"/>
        </a:buClr>
        <a:defRPr sz="5000" b="1">
          <a:solidFill>
            <a:srgbClr val="1343DD"/>
          </a:solidFill>
          <a:latin typeface="Arial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buClr>
          <a:srgbClr val="3C24CC"/>
        </a:buClr>
        <a:defRPr sz="5000" b="1">
          <a:solidFill>
            <a:srgbClr val="1343DD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20224B"/>
        </a:buClr>
        <a:buSzPct val="80000"/>
        <a:buFont typeface="Wingdings" pitchFamily="2" charset="2"/>
        <a:buChar char="Ø"/>
        <a:defRPr sz="3600" b="1">
          <a:solidFill>
            <a:srgbClr val="FFFFFF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20224B"/>
        </a:buClr>
        <a:buSzPct val="80000"/>
        <a:buFont typeface="Wingdings" pitchFamily="2" charset="2"/>
        <a:buChar char="Ø"/>
        <a:defRPr sz="2800" b="1">
          <a:solidFill>
            <a:srgbClr val="FFFFFF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20224B"/>
        </a:buClr>
        <a:buSzPct val="80000"/>
        <a:buFont typeface="Wingdings" pitchFamily="2" charset="2"/>
        <a:buChar char="Ø"/>
        <a:defRPr sz="2400" b="1">
          <a:solidFill>
            <a:srgbClr val="FFFFFF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20224B"/>
        </a:buClr>
        <a:buSzPct val="80000"/>
        <a:buFont typeface="Wingdings" pitchFamily="2" charset="2"/>
        <a:buChar char="Ø"/>
        <a:defRPr sz="2000" b="1">
          <a:solidFill>
            <a:srgbClr val="FFFFFF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20224B"/>
        </a:buClr>
        <a:buSzPct val="80000"/>
        <a:buFont typeface="Wingdings" pitchFamily="2" charset="2"/>
        <a:buChar char="Ø"/>
        <a:defRPr sz="2000" b="1">
          <a:solidFill>
            <a:srgbClr val="FFFFFF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lr>
          <a:srgbClr val="3C24CC"/>
        </a:buClr>
        <a:buSzPct val="80000"/>
        <a:buFont typeface="Wingdings" pitchFamily="2" charset="2"/>
        <a:buChar char="Ø"/>
        <a:defRPr sz="2000" b="1">
          <a:solidFill>
            <a:srgbClr val="1343DD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lr>
          <a:srgbClr val="3C24CC"/>
        </a:buClr>
        <a:buSzPct val="80000"/>
        <a:buFont typeface="Wingdings" pitchFamily="2" charset="2"/>
        <a:buChar char="Ø"/>
        <a:defRPr sz="2000" b="1">
          <a:solidFill>
            <a:srgbClr val="1343DD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lr>
          <a:srgbClr val="3C24CC"/>
        </a:buClr>
        <a:buSzPct val="80000"/>
        <a:buFont typeface="Wingdings" pitchFamily="2" charset="2"/>
        <a:buChar char="Ø"/>
        <a:defRPr sz="2000" b="1">
          <a:solidFill>
            <a:srgbClr val="1343DD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lr>
          <a:srgbClr val="3C24CC"/>
        </a:buClr>
        <a:buSzPct val="80000"/>
        <a:buFont typeface="Wingdings" pitchFamily="2" charset="2"/>
        <a:buChar char="Ø"/>
        <a:defRPr sz="2000" b="1">
          <a:solidFill>
            <a:srgbClr val="1343DD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6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3.jpg"/><Relationship Id="rId5" Type="http://schemas.openxmlformats.org/officeDocument/2006/relationships/image" Target="../media/image32.png"/><Relationship Id="rId6" Type="http://schemas.openxmlformats.org/officeDocument/2006/relationships/image" Target="../media/image31.png"/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7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4" Type="http://schemas.openxmlformats.org/officeDocument/2006/relationships/image" Target="../media/image41.png"/><Relationship Id="rId5" Type="http://schemas.openxmlformats.org/officeDocument/2006/relationships/image" Target="../media/image35.png"/><Relationship Id="rId6" Type="http://schemas.openxmlformats.org/officeDocument/2006/relationships/image" Target="../media/image34.png"/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3.jpg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8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63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3.jpg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64.jp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4" Type="http://schemas.openxmlformats.org/officeDocument/2006/relationships/image" Target="../media/image67.png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65.jpg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68.jpg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69.jp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4" Type="http://schemas.openxmlformats.org/officeDocument/2006/relationships/image" Target="../media/image53.jpg"/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51.jpg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3.jpg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4.png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70.png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5.png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7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72.jpg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3.jpg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73.png"/></Relationships>
</file>

<file path=ppt/slides/_rels/slide12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2.png"/><Relationship Id="rId12" Type="http://schemas.openxmlformats.org/officeDocument/2006/relationships/image" Target="../media/image34.png"/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74.png"/><Relationship Id="rId3" Type="http://schemas.openxmlformats.org/officeDocument/2006/relationships/image" Target="../media/image27.png"/><Relationship Id="rId4" Type="http://schemas.openxmlformats.org/officeDocument/2006/relationships/image" Target="../media/image26.jpg"/><Relationship Id="rId5" Type="http://schemas.openxmlformats.org/officeDocument/2006/relationships/image" Target="../media/image13.jpg"/><Relationship Id="rId6" Type="http://schemas.openxmlformats.org/officeDocument/2006/relationships/image" Target="../media/image41.png"/><Relationship Id="rId7" Type="http://schemas.openxmlformats.org/officeDocument/2006/relationships/image" Target="../media/image35.png"/><Relationship Id="rId8" Type="http://schemas.openxmlformats.org/officeDocument/2006/relationships/image" Target="../media/image30.png"/><Relationship Id="rId9" Type="http://schemas.openxmlformats.org/officeDocument/2006/relationships/image" Target="../media/image31.png"/><Relationship Id="rId10" Type="http://schemas.openxmlformats.org/officeDocument/2006/relationships/image" Target="../media/image33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5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9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4" Type="http://schemas.openxmlformats.org/officeDocument/2006/relationships/image" Target="../media/image22.jpg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0.jp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3.jp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4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5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6.jpg"/><Relationship Id="rId3" Type="http://schemas.openxmlformats.org/officeDocument/2006/relationships/image" Target="../media/image27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8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9.tif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10.xml"/><Relationship Id="rId2" Type="http://schemas.openxmlformats.org/officeDocument/2006/relationships/diagramData" Target="../diagrams/data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1" Type="http://schemas.openxmlformats.org/officeDocument/2006/relationships/slideLayout" Target="../slideLayouts/slideLayout10.xml"/><Relationship Id="rId2" Type="http://schemas.openxmlformats.org/officeDocument/2006/relationships/diagramData" Target="../diagrams/data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0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2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2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3.jp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7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6.jp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4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3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6.tiff"/><Relationship Id="rId3" Type="http://schemas.openxmlformats.org/officeDocument/2006/relationships/image" Target="../media/image37.jp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8.jp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9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chart" Target="../charts/char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0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41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3.jp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3.jp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42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3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5" Type="http://schemas.openxmlformats.org/officeDocument/2006/relationships/image" Target="../media/image47.png"/><Relationship Id="rId6" Type="http://schemas.openxmlformats.org/officeDocument/2006/relationships/image" Target="../media/image48.png"/><Relationship Id="rId7" Type="http://schemas.openxmlformats.org/officeDocument/2006/relationships/image" Target="../media/image49.png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4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8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9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7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0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6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4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5" Type="http://schemas.openxmlformats.org/officeDocument/2006/relationships/image" Target="../media/image47.png"/><Relationship Id="rId6" Type="http://schemas.openxmlformats.org/officeDocument/2006/relationships/image" Target="../media/image48.png"/><Relationship Id="rId7" Type="http://schemas.openxmlformats.org/officeDocument/2006/relationships/image" Target="../media/image49.png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4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30.png"/><Relationship Id="rId5" Type="http://schemas.openxmlformats.org/officeDocument/2006/relationships/image" Target="../media/image33.jpg"/><Relationship Id="rId6" Type="http://schemas.openxmlformats.org/officeDocument/2006/relationships/image" Target="../media/image32.png"/><Relationship Id="rId7" Type="http://schemas.openxmlformats.org/officeDocument/2006/relationships/image" Target="../media/image31.pn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3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4" Type="http://schemas.openxmlformats.org/officeDocument/2006/relationships/image" Target="../media/image41.png"/><Relationship Id="rId5" Type="http://schemas.openxmlformats.org/officeDocument/2006/relationships/image" Target="../media/image35.png"/><Relationship Id="rId6" Type="http://schemas.openxmlformats.org/officeDocument/2006/relationships/image" Target="../media/image34.png"/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3.jp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50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4" Type="http://schemas.openxmlformats.org/officeDocument/2006/relationships/image" Target="../media/image53.jpg"/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51.jp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chart" Target="../charts/char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5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4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52.png"/><Relationship Id="rId3" Type="http://schemas.openxmlformats.org/officeDocument/2006/relationships/image" Target="../media/image53.jp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55.pn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56.png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57.jp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58.png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59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60.png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61.png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767" y="1484817"/>
            <a:ext cx="4071937" cy="407193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2951" y="1485793"/>
            <a:ext cx="4100512" cy="41005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2951" y="637098"/>
            <a:ext cx="4148138" cy="1219200"/>
          </a:xfrm>
        </p:spPr>
        <p:txBody>
          <a:bodyPr>
            <a:normAutofit/>
          </a:bodyPr>
          <a:lstStyle/>
          <a:p>
            <a:r>
              <a:rPr lang="en-US" dirty="0" smtClean="0"/>
              <a:t>PROBLEMS</a:t>
            </a:r>
            <a:endParaRPr lang="en-US" dirty="0">
              <a:solidFill>
                <a:srgbClr val="D33021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 bwMode="auto">
          <a:xfrm>
            <a:off x="404813" y="637098"/>
            <a:ext cx="4148138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  <a:norm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3C24CC"/>
              </a:buClr>
              <a:defRPr sz="5000" b="1">
                <a:solidFill>
                  <a:srgbClr val="E7381B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3C24CC"/>
              </a:buClr>
              <a:defRPr sz="5000" b="1">
                <a:solidFill>
                  <a:srgbClr val="1343DD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3C24CC"/>
              </a:buClr>
              <a:defRPr sz="5000" b="1">
                <a:solidFill>
                  <a:srgbClr val="1343DD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3C24CC"/>
              </a:buClr>
              <a:defRPr sz="5000" b="1">
                <a:solidFill>
                  <a:srgbClr val="1343DD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3C24CC"/>
              </a:buClr>
              <a:defRPr sz="5000" b="1">
                <a:solidFill>
                  <a:srgbClr val="1343DD"/>
                </a:solidFill>
                <a:latin typeface="Arial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3C24CC"/>
              </a:buClr>
              <a:defRPr sz="5000" b="1">
                <a:solidFill>
                  <a:srgbClr val="1343DD"/>
                </a:solidFill>
                <a:latin typeface="Arial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3C24CC"/>
              </a:buClr>
              <a:defRPr sz="5000" b="1">
                <a:solidFill>
                  <a:srgbClr val="1343DD"/>
                </a:solidFill>
                <a:latin typeface="Arial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3C24CC"/>
              </a:buClr>
              <a:defRPr sz="5000" b="1">
                <a:solidFill>
                  <a:srgbClr val="1343DD"/>
                </a:solidFill>
                <a:latin typeface="Arial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3C24CC"/>
              </a:buClr>
              <a:defRPr sz="5000" b="1">
                <a:solidFill>
                  <a:srgbClr val="1343DD"/>
                </a:solidFill>
                <a:latin typeface="Arial" charset="0"/>
              </a:defRPr>
            </a:lvl9pPr>
          </a:lstStyle>
          <a:p>
            <a:pPr defTabSz="914400"/>
            <a:r>
              <a:rPr lang="en-US" kern="0" dirty="0" smtClean="0">
                <a:solidFill>
                  <a:srgbClr val="071C57"/>
                </a:solidFill>
              </a:rPr>
              <a:t>SOLUTION</a:t>
            </a:r>
            <a:endParaRPr lang="en-US" kern="0" dirty="0">
              <a:solidFill>
                <a:srgbClr val="071C57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04813" y="5611957"/>
            <a:ext cx="47624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F47B4A"/>
                </a:solidFill>
              </a:rPr>
              <a:t>WHAT COULD BE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810128" y="5181955"/>
            <a:ext cx="38147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F47B4A"/>
                </a:solidFill>
              </a:rPr>
              <a:t>WHAT IS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85825" y="466676"/>
            <a:ext cx="31575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071C57"/>
                </a:solidFill>
              </a:rPr>
              <a:t>GITHUB IS A</a:t>
            </a:r>
            <a:endParaRPr lang="en-US" sz="2800" b="1" dirty="0">
              <a:solidFill>
                <a:srgbClr val="071C57"/>
              </a:solidFill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 bwMode="auto">
          <a:xfrm>
            <a:off x="4529138" y="118686"/>
            <a:ext cx="4148138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  <a:norm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3C24CC"/>
              </a:buClr>
              <a:defRPr sz="5000" b="1">
                <a:solidFill>
                  <a:srgbClr val="E7381B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3C24CC"/>
              </a:buClr>
              <a:defRPr sz="5000" b="1">
                <a:solidFill>
                  <a:srgbClr val="1343DD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3C24CC"/>
              </a:buClr>
              <a:defRPr sz="5000" b="1">
                <a:solidFill>
                  <a:srgbClr val="1343DD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3C24CC"/>
              </a:buClr>
              <a:defRPr sz="5000" b="1">
                <a:solidFill>
                  <a:srgbClr val="1343DD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3C24CC"/>
              </a:buClr>
              <a:defRPr sz="5000" b="1">
                <a:solidFill>
                  <a:srgbClr val="1343DD"/>
                </a:solidFill>
                <a:latin typeface="Arial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3C24CC"/>
              </a:buClr>
              <a:defRPr sz="5000" b="1">
                <a:solidFill>
                  <a:srgbClr val="1343DD"/>
                </a:solidFill>
                <a:latin typeface="Arial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3C24CC"/>
              </a:buClr>
              <a:defRPr sz="5000" b="1">
                <a:solidFill>
                  <a:srgbClr val="1343DD"/>
                </a:solidFill>
                <a:latin typeface="Arial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3C24CC"/>
              </a:buClr>
              <a:defRPr sz="5000" b="1">
                <a:solidFill>
                  <a:srgbClr val="1343DD"/>
                </a:solidFill>
                <a:latin typeface="Arial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3C24CC"/>
              </a:buClr>
              <a:defRPr sz="5000" b="1">
                <a:solidFill>
                  <a:srgbClr val="1343DD"/>
                </a:solidFill>
                <a:latin typeface="Arial" charset="0"/>
              </a:defRPr>
            </a:lvl9pPr>
          </a:lstStyle>
          <a:p>
            <a:pPr defTabSz="914400"/>
            <a:r>
              <a:rPr lang="en-US" sz="2800" kern="0" dirty="0" smtClean="0"/>
              <a:t>TO COMMON</a:t>
            </a:r>
            <a:endParaRPr lang="en-US" sz="2800" kern="0" dirty="0">
              <a:solidFill>
                <a:srgbClr val="D3302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641851"/>
      </p:ext>
    </p:extLst>
  </p:cSld>
  <p:clrMapOvr>
    <a:masterClrMapping/>
  </p:clrMapOvr>
  <p:transition advTm="29356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BARRIERS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3324317" y="1822626"/>
            <a:ext cx="2606927" cy="2606927"/>
            <a:chOff x="6137760" y="0"/>
            <a:chExt cx="2187083" cy="2187083"/>
          </a:xfrm>
          <a:solidFill>
            <a:srgbClr val="6A9AC5">
              <a:alpha val="50000"/>
            </a:srgbClr>
          </a:solidFill>
        </p:grpSpPr>
        <p:sp>
          <p:nvSpPr>
            <p:cNvPr id="6" name="Oval 5"/>
            <p:cNvSpPr/>
            <p:nvPr/>
          </p:nvSpPr>
          <p:spPr>
            <a:xfrm>
              <a:off x="6137760" y="0"/>
              <a:ext cx="2187083" cy="2187083"/>
            </a:xfrm>
            <a:prstGeom prst="ellipse">
              <a:avLst/>
            </a:prstGeom>
            <a:grpFill/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alpha val="50000"/>
                <a:hueOff val="0"/>
                <a:satOff val="0"/>
                <a:lumOff val="0"/>
                <a:alphaOff val="0"/>
              </a:schemeClr>
            </a:fillRef>
            <a:effectRef idx="3">
              <a:schemeClr val="accent1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</p:sp>
        <p:sp>
          <p:nvSpPr>
            <p:cNvPr id="7" name="Oval 4"/>
            <p:cNvSpPr/>
            <p:nvPr/>
          </p:nvSpPr>
          <p:spPr>
            <a:xfrm>
              <a:off x="6458051" y="320291"/>
              <a:ext cx="1546501" cy="1546501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spcFirstLastPara="0" vert="horz" wrap="square" lIns="120362" tIns="20320" rIns="120362" bIns="20320" numCol="1" spcCol="1270" anchor="ctr" anchorCtr="0">
              <a:noAutofit/>
            </a:bodyPr>
            <a:lstStyle/>
            <a:p>
              <a:pPr lvl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3200" b="1" dirty="0" smtClean="0">
                  <a:latin typeface="Century Gothic"/>
                  <a:cs typeface="Century Gothic"/>
                </a:rPr>
                <a:t>IFAS</a:t>
              </a:r>
              <a:endParaRPr lang="en-US" sz="3200" b="1" i="0" kern="1200" dirty="0" smtClean="0">
                <a:latin typeface="Century Gothic"/>
                <a:cs typeface="Century Gothic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309231" y="3448230"/>
            <a:ext cx="2606927" cy="2606927"/>
            <a:chOff x="6137760" y="0"/>
            <a:chExt cx="2187083" cy="2187083"/>
          </a:xfrm>
          <a:solidFill>
            <a:srgbClr val="6A9AC5">
              <a:alpha val="50000"/>
            </a:srgbClr>
          </a:solidFill>
        </p:grpSpPr>
        <p:sp>
          <p:nvSpPr>
            <p:cNvPr id="9" name="Oval 8"/>
            <p:cNvSpPr/>
            <p:nvPr/>
          </p:nvSpPr>
          <p:spPr>
            <a:xfrm>
              <a:off x="6137760" y="0"/>
              <a:ext cx="2187083" cy="2187083"/>
            </a:xfrm>
            <a:prstGeom prst="ellipse">
              <a:avLst/>
            </a:prstGeom>
            <a:grpFill/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alpha val="50000"/>
                <a:hueOff val="0"/>
                <a:satOff val="0"/>
                <a:lumOff val="0"/>
                <a:alphaOff val="0"/>
              </a:schemeClr>
            </a:fillRef>
            <a:effectRef idx="3">
              <a:schemeClr val="accent1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</p:sp>
        <p:sp>
          <p:nvSpPr>
            <p:cNvPr id="10" name="Oval 4"/>
            <p:cNvSpPr/>
            <p:nvPr/>
          </p:nvSpPr>
          <p:spPr>
            <a:xfrm>
              <a:off x="6458051" y="320291"/>
              <a:ext cx="1546501" cy="1546501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spcFirstLastPara="0" vert="horz" wrap="square" lIns="120362" tIns="20320" rIns="120362" bIns="20320" numCol="1" spcCol="1270" anchor="ctr" anchorCtr="0">
              <a:noAutofit/>
            </a:bodyPr>
            <a:lstStyle/>
            <a:p>
              <a:pPr lvl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3200" b="1" dirty="0" smtClean="0">
                  <a:latin typeface="Century Gothic"/>
                  <a:cs typeface="Century Gothic"/>
                </a:rPr>
                <a:t>WCB</a:t>
              </a:r>
              <a:endParaRPr lang="en-US" sz="3200" b="1" i="0" kern="1200" dirty="0" smtClean="0">
                <a:latin typeface="Century Gothic"/>
                <a:cs typeface="Century Gothic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339403" y="3448230"/>
            <a:ext cx="2606927" cy="2606927"/>
            <a:chOff x="6137760" y="0"/>
            <a:chExt cx="2187083" cy="2187083"/>
          </a:xfrm>
          <a:solidFill>
            <a:srgbClr val="6A9AC5">
              <a:alpha val="50000"/>
            </a:srgbClr>
          </a:solidFill>
        </p:grpSpPr>
        <p:sp>
          <p:nvSpPr>
            <p:cNvPr id="12" name="Oval 11"/>
            <p:cNvSpPr/>
            <p:nvPr/>
          </p:nvSpPr>
          <p:spPr>
            <a:xfrm>
              <a:off x="6137760" y="0"/>
              <a:ext cx="2187083" cy="2187083"/>
            </a:xfrm>
            <a:prstGeom prst="ellipse">
              <a:avLst/>
            </a:prstGeom>
            <a:grpFill/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alpha val="50000"/>
                <a:hueOff val="0"/>
                <a:satOff val="0"/>
                <a:lumOff val="0"/>
                <a:alphaOff val="0"/>
              </a:schemeClr>
            </a:fillRef>
            <a:effectRef idx="3">
              <a:schemeClr val="accent1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</p:sp>
        <p:sp>
          <p:nvSpPr>
            <p:cNvPr id="13" name="Oval 4"/>
            <p:cNvSpPr/>
            <p:nvPr/>
          </p:nvSpPr>
          <p:spPr>
            <a:xfrm>
              <a:off x="6458051" y="320291"/>
              <a:ext cx="1546501" cy="1546501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spcFirstLastPara="0" vert="horz" wrap="square" lIns="120362" tIns="20320" rIns="120362" bIns="20320" numCol="1" spcCol="1270" anchor="ctr" anchorCtr="0">
              <a:noAutofit/>
            </a:bodyPr>
            <a:lstStyle/>
            <a:p>
              <a:pPr lvl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3200" b="1" dirty="0" smtClean="0">
                  <a:latin typeface="Century Gothic"/>
                  <a:cs typeface="Century Gothic"/>
                </a:rPr>
                <a:t>ES</a:t>
              </a:r>
              <a:endParaRPr lang="en-US" sz="3200" b="1" i="0" kern="1200" dirty="0" smtClean="0">
                <a:latin typeface="Century Gothic"/>
                <a:cs typeface="Century Gothic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4582303" y="6009148"/>
            <a:ext cx="41806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>
                <a:solidFill>
                  <a:srgbClr val="071C57"/>
                </a:solidFill>
              </a:rPr>
              <a:t>- solution</a:t>
            </a:r>
            <a:endParaRPr lang="en-US" sz="2400" dirty="0">
              <a:solidFill>
                <a:srgbClr val="071C57"/>
              </a:solidFill>
            </a:endParaRPr>
          </a:p>
        </p:txBody>
      </p:sp>
      <p:cxnSp>
        <p:nvCxnSpPr>
          <p:cNvPr id="15" name="Straight Arrow Connector 14"/>
          <p:cNvCxnSpPr/>
          <p:nvPr/>
        </p:nvCxnSpPr>
        <p:spPr bwMode="auto">
          <a:xfrm>
            <a:off x="6446852" y="705347"/>
            <a:ext cx="1" cy="613457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rgbClr val="009D45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595805047"/>
      </p:ext>
    </p:extLst>
  </p:cSld>
  <p:clrMapOvr>
    <a:masterClrMapping/>
  </p:clrMapOvr>
  <p:transition advTm="19377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DEVELOPER HAPPINESS</a:t>
            </a:r>
            <a:endParaRPr lang="en-US" sz="2700" dirty="0"/>
          </a:p>
        </p:txBody>
      </p:sp>
      <p:grpSp>
        <p:nvGrpSpPr>
          <p:cNvPr id="4" name="Group 3"/>
          <p:cNvGrpSpPr/>
          <p:nvPr/>
        </p:nvGrpSpPr>
        <p:grpSpPr>
          <a:xfrm>
            <a:off x="852615" y="3027404"/>
            <a:ext cx="3632887" cy="1062681"/>
            <a:chOff x="803189" y="1940011"/>
            <a:chExt cx="3632887" cy="1062681"/>
          </a:xfrm>
          <a:solidFill>
            <a:srgbClr val="6A9AC5"/>
          </a:solidFill>
        </p:grpSpPr>
        <p:sp>
          <p:nvSpPr>
            <p:cNvPr id="5" name="Rectangle 4"/>
            <p:cNvSpPr/>
            <p:nvPr/>
          </p:nvSpPr>
          <p:spPr bwMode="auto">
            <a:xfrm>
              <a:off x="803189" y="1940011"/>
              <a:ext cx="3632887" cy="1062681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803189" y="2273643"/>
              <a:ext cx="36328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/>
                <a:t>31% MORE PRODUCTIVE</a:t>
              </a:r>
              <a:endParaRPr lang="en-US" b="1" dirty="0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4637902" y="3027404"/>
            <a:ext cx="3632887" cy="1062681"/>
            <a:chOff x="4436076" y="1787611"/>
            <a:chExt cx="3632887" cy="1062681"/>
          </a:xfrm>
          <a:solidFill>
            <a:srgbClr val="F47B4A"/>
          </a:solidFill>
        </p:grpSpPr>
        <p:sp>
          <p:nvSpPr>
            <p:cNvPr id="8" name="Rectangle 7"/>
            <p:cNvSpPr/>
            <p:nvPr/>
          </p:nvSpPr>
          <p:spPr bwMode="auto">
            <a:xfrm>
              <a:off x="4436076" y="1787611"/>
              <a:ext cx="3632887" cy="1062681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436076" y="2121243"/>
              <a:ext cx="36328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/>
                <a:t>3x MORE CREATIVE</a:t>
              </a:r>
              <a:endParaRPr lang="en-US" b="1" dirty="0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4873580" y="5924281"/>
            <a:ext cx="38894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 smtClean="0">
                <a:solidFill>
                  <a:srgbClr val="071C57"/>
                </a:solidFill>
              </a:rPr>
              <a:t>- Harvard Business Review</a:t>
            </a:r>
            <a:endParaRPr lang="en-US" sz="2000" dirty="0">
              <a:solidFill>
                <a:srgbClr val="071C5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4805711"/>
      </p:ext>
    </p:extLst>
  </p:cSld>
  <p:clrMapOvr>
    <a:masterClrMapping/>
  </p:clrMapOvr>
  <p:transition advTm="5242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GOODBYE FRAGMENTATION</a:t>
            </a:r>
            <a:endParaRPr lang="en-US" sz="2400" dirty="0"/>
          </a:p>
        </p:txBody>
      </p:sp>
      <p:sp>
        <p:nvSpPr>
          <p:cNvPr id="3" name="Freeform 2"/>
          <p:cNvSpPr/>
          <p:nvPr/>
        </p:nvSpPr>
        <p:spPr>
          <a:xfrm>
            <a:off x="5147774" y="2160598"/>
            <a:ext cx="1893620" cy="2176575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chemeClr val="accent1">
              <a:alpha val="66000"/>
            </a:schemeClr>
          </a:solidFill>
          <a:effectLst/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21850" tIns="362541" rIns="321850" bIns="362541" numCol="1" spcCol="1270" anchor="ctr" anchorCtr="0">
            <a:noAutofit/>
          </a:bodyPr>
          <a:lstStyle/>
          <a:p>
            <a:pPr lvl="0" algn="ctr" defTabSz="577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700" b="1" kern="1200" dirty="0" smtClean="0">
                <a:solidFill>
                  <a:srgbClr val="2C305E"/>
                </a:solidFill>
                <a:cs typeface="Century Gothic"/>
              </a:rPr>
              <a:t>OTHER</a:t>
            </a:r>
            <a:endParaRPr lang="en-US" sz="1700" b="1" kern="1200" dirty="0">
              <a:solidFill>
                <a:srgbClr val="2C305E"/>
              </a:solidFill>
              <a:cs typeface="Century Gothic"/>
            </a:endParaRPr>
          </a:p>
        </p:txBody>
      </p:sp>
      <p:sp>
        <p:nvSpPr>
          <p:cNvPr id="4" name="Freeform 3"/>
          <p:cNvSpPr/>
          <p:nvPr/>
        </p:nvSpPr>
        <p:spPr>
          <a:xfrm>
            <a:off x="3105169" y="2150490"/>
            <a:ext cx="1893620" cy="2176575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chemeClr val="accent1">
              <a:alpha val="66000"/>
            </a:schemeClr>
          </a:solidFill>
          <a:effectLst/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21850" tIns="362541" rIns="321850" bIns="362541" numCol="1" spcCol="1270" anchor="ctr" anchorCtr="0">
            <a:noAutofit/>
          </a:bodyPr>
          <a:lstStyle/>
          <a:p>
            <a:pPr lvl="0" algn="ctr" defTabSz="577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700" b="1" kern="1200" dirty="0" smtClean="0">
                <a:solidFill>
                  <a:srgbClr val="2C305E"/>
                </a:solidFill>
                <a:cs typeface="Century Gothic"/>
              </a:rPr>
              <a:t>SVN</a:t>
            </a:r>
            <a:endParaRPr lang="en-US" sz="1700" b="1" kern="1200" dirty="0">
              <a:solidFill>
                <a:srgbClr val="2C305E"/>
              </a:solidFill>
              <a:cs typeface="Century Gothic"/>
            </a:endParaRPr>
          </a:p>
        </p:txBody>
      </p:sp>
      <p:sp>
        <p:nvSpPr>
          <p:cNvPr id="5" name="Freeform 4"/>
          <p:cNvSpPr/>
          <p:nvPr/>
        </p:nvSpPr>
        <p:spPr>
          <a:xfrm>
            <a:off x="1068838" y="2125133"/>
            <a:ext cx="1893620" cy="2176575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chemeClr val="accent1">
              <a:alpha val="66000"/>
            </a:schemeClr>
          </a:solidFill>
          <a:effectLst/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21850" tIns="362541" rIns="321850" bIns="362541" numCol="1" spcCol="1270" anchor="ctr" anchorCtr="0">
            <a:noAutofit/>
          </a:bodyPr>
          <a:lstStyle/>
          <a:p>
            <a:pPr lvl="0" algn="ctr" defTabSz="577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700" b="1" kern="1200" dirty="0" smtClean="0">
                <a:solidFill>
                  <a:srgbClr val="2C305E"/>
                </a:solidFill>
                <a:cs typeface="Century Gothic"/>
              </a:rPr>
              <a:t>GIT</a:t>
            </a:r>
            <a:endParaRPr lang="en-US" sz="1700" b="1" kern="1200" dirty="0">
              <a:solidFill>
                <a:srgbClr val="2C305E"/>
              </a:solidFill>
              <a:cs typeface="Century Gothic"/>
            </a:endParaRPr>
          </a:p>
        </p:txBody>
      </p:sp>
      <p:sp>
        <p:nvSpPr>
          <p:cNvPr id="6" name="Freeform 5"/>
          <p:cNvSpPr/>
          <p:nvPr/>
        </p:nvSpPr>
        <p:spPr>
          <a:xfrm>
            <a:off x="7179774" y="2156364"/>
            <a:ext cx="1893620" cy="2176575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chemeClr val="accent1">
              <a:alpha val="66000"/>
            </a:schemeClr>
          </a:solidFill>
          <a:effectLst/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21850" tIns="362541" rIns="321850" bIns="362541" numCol="1" spcCol="1270" anchor="ctr" anchorCtr="0">
            <a:noAutofit/>
          </a:bodyPr>
          <a:lstStyle/>
          <a:p>
            <a:pPr lvl="0" algn="ctr" defTabSz="577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700" b="1" kern="1200" dirty="0" smtClean="0">
                <a:solidFill>
                  <a:schemeClr val="bg2"/>
                </a:solidFill>
                <a:cs typeface="Century Gothic"/>
              </a:rPr>
              <a:t>NOTHING</a:t>
            </a:r>
            <a:endParaRPr lang="en-US" sz="1700" b="1" kern="1200" dirty="0">
              <a:cs typeface="Century Gothic"/>
            </a:endParaRPr>
          </a:p>
        </p:txBody>
      </p:sp>
      <p:sp>
        <p:nvSpPr>
          <p:cNvPr id="7" name="Freeform 6"/>
          <p:cNvSpPr/>
          <p:nvPr/>
        </p:nvSpPr>
        <p:spPr>
          <a:xfrm>
            <a:off x="65634" y="3928491"/>
            <a:ext cx="1893620" cy="2176575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chemeClr val="accent3">
              <a:alpha val="65000"/>
            </a:schemeClr>
          </a:solidFill>
          <a:effectLst/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21850" tIns="362541" rIns="321850" bIns="362541" numCol="1" spcCol="1270" anchor="ctr" anchorCtr="0">
            <a:noAutofit/>
          </a:bodyPr>
          <a:lstStyle/>
          <a:p>
            <a:pPr lvl="0" algn="ctr" defTabSz="577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700" b="1" kern="1200" dirty="0" smtClean="0">
                <a:solidFill>
                  <a:srgbClr val="2C305E"/>
                </a:solidFill>
                <a:cs typeface="Century Gothic"/>
              </a:rPr>
              <a:t>GITHUB</a:t>
            </a:r>
            <a:endParaRPr lang="en-US" sz="1700" b="1" kern="1200" dirty="0">
              <a:solidFill>
                <a:srgbClr val="2C305E"/>
              </a:solidFill>
              <a:cs typeface="Century Gothic"/>
            </a:endParaRPr>
          </a:p>
        </p:txBody>
      </p:sp>
      <p:sp>
        <p:nvSpPr>
          <p:cNvPr id="8" name="Freeform 7"/>
          <p:cNvSpPr/>
          <p:nvPr/>
        </p:nvSpPr>
        <p:spPr>
          <a:xfrm>
            <a:off x="4112604" y="3945467"/>
            <a:ext cx="1893620" cy="2176575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chemeClr val="accent3">
              <a:alpha val="65000"/>
            </a:schemeClr>
          </a:solidFill>
          <a:effectLst/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21850" tIns="362541" rIns="321850" bIns="362541" numCol="1" spcCol="1270" anchor="ctr" anchorCtr="0">
            <a:noAutofit/>
          </a:bodyPr>
          <a:lstStyle/>
          <a:p>
            <a:pPr lvl="0" algn="ctr" defTabSz="577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700" b="1" dirty="0" smtClean="0">
                <a:solidFill>
                  <a:srgbClr val="2C305E"/>
                </a:solidFill>
                <a:cs typeface="Century Gothic"/>
              </a:rPr>
              <a:t>GITLAB</a:t>
            </a:r>
            <a:endParaRPr lang="en-US" sz="1700" b="1" kern="1200" dirty="0">
              <a:solidFill>
                <a:srgbClr val="2C305E"/>
              </a:solidFill>
              <a:cs typeface="Century Gothic"/>
            </a:endParaRPr>
          </a:p>
        </p:txBody>
      </p:sp>
      <p:sp>
        <p:nvSpPr>
          <p:cNvPr id="9" name="Freeform 8"/>
          <p:cNvSpPr/>
          <p:nvPr/>
        </p:nvSpPr>
        <p:spPr>
          <a:xfrm>
            <a:off x="2080604" y="3932767"/>
            <a:ext cx="1893620" cy="2176575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chemeClr val="accent3">
              <a:alpha val="65000"/>
            </a:schemeClr>
          </a:solidFill>
          <a:effectLst/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21850" tIns="362541" rIns="321850" bIns="362541" numCol="1" spcCol="1270" anchor="ctr" anchorCtr="0">
            <a:noAutofit/>
          </a:bodyPr>
          <a:lstStyle/>
          <a:p>
            <a:pPr lvl="0" algn="ctr" defTabSz="577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700" b="1" dirty="0" smtClean="0">
                <a:solidFill>
                  <a:srgbClr val="2C305E"/>
                </a:solidFill>
                <a:cs typeface="Century Gothic"/>
              </a:rPr>
              <a:t>BITBUCKET</a:t>
            </a:r>
            <a:endParaRPr lang="en-US" sz="1700" b="1" kern="1200" dirty="0">
              <a:solidFill>
                <a:srgbClr val="2C305E"/>
              </a:solidFill>
              <a:cs typeface="Century Gothic"/>
            </a:endParaRPr>
          </a:p>
        </p:txBody>
      </p:sp>
      <p:sp>
        <p:nvSpPr>
          <p:cNvPr id="10" name="Freeform 9"/>
          <p:cNvSpPr/>
          <p:nvPr/>
        </p:nvSpPr>
        <p:spPr>
          <a:xfrm>
            <a:off x="6157303" y="3949358"/>
            <a:ext cx="1893620" cy="2176575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chemeClr val="accent3">
              <a:alpha val="65000"/>
            </a:schemeClr>
          </a:solidFill>
          <a:effectLst/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21850" tIns="362541" rIns="321850" bIns="362541" numCol="1" spcCol="1270" anchor="ctr" anchorCtr="0">
            <a:noAutofit/>
          </a:bodyPr>
          <a:lstStyle/>
          <a:p>
            <a:pPr lvl="0" algn="ctr" defTabSz="577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700" b="1" dirty="0" smtClean="0">
                <a:solidFill>
                  <a:srgbClr val="2C305E"/>
                </a:solidFill>
                <a:cs typeface="Century Gothic"/>
              </a:rPr>
              <a:t>OTHER</a:t>
            </a:r>
            <a:endParaRPr lang="en-US" sz="1700" b="1" kern="1200" dirty="0">
              <a:solidFill>
                <a:srgbClr val="2C305E"/>
              </a:solidFill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379637"/>
      </p:ext>
    </p:extLst>
  </p:cSld>
  <p:clrMapOvr>
    <a:masterClrMapping/>
  </p:clrMapOvr>
  <p:transition advTm="1346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nut 8"/>
          <p:cNvSpPr/>
          <p:nvPr/>
        </p:nvSpPr>
        <p:spPr bwMode="auto">
          <a:xfrm>
            <a:off x="381000" y="2339717"/>
            <a:ext cx="3263900" cy="3263900"/>
          </a:xfrm>
          <a:prstGeom prst="donut">
            <a:avLst/>
          </a:prstGeom>
          <a:pattFill prst="dashDnDiag">
            <a:fgClr>
              <a:schemeClr val="bg2"/>
            </a:fgClr>
            <a:bgClr>
              <a:schemeClr val="tx1">
                <a:lumMod val="50000"/>
              </a:schemeClr>
            </a:bgClr>
          </a:patt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GOODBYE REINVENTING </a:t>
            </a:r>
            <a:br>
              <a:rPr lang="en-US" dirty="0" smtClean="0"/>
            </a:br>
            <a:r>
              <a:rPr lang="en-US" dirty="0" smtClean="0"/>
              <a:t>THE WHEEL</a:t>
            </a:r>
            <a:endParaRPr lang="en-US" dirty="0"/>
          </a:p>
        </p:txBody>
      </p:sp>
      <p:sp>
        <p:nvSpPr>
          <p:cNvPr id="6" name="Donut 5"/>
          <p:cNvSpPr/>
          <p:nvPr/>
        </p:nvSpPr>
        <p:spPr bwMode="auto">
          <a:xfrm>
            <a:off x="2809876" y="2339717"/>
            <a:ext cx="3263900" cy="3263900"/>
          </a:xfrm>
          <a:prstGeom prst="donut">
            <a:avLst/>
          </a:prstGeom>
          <a:pattFill prst="dashDnDiag">
            <a:fgClr>
              <a:schemeClr val="bg2"/>
            </a:fgClr>
            <a:bgClr>
              <a:schemeClr val="tx1">
                <a:lumMod val="50000"/>
              </a:schemeClr>
            </a:bgClr>
          </a:patt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Donut 6"/>
          <p:cNvSpPr/>
          <p:nvPr/>
        </p:nvSpPr>
        <p:spPr bwMode="auto">
          <a:xfrm>
            <a:off x="5499100" y="2339717"/>
            <a:ext cx="3263900" cy="3263900"/>
          </a:xfrm>
          <a:prstGeom prst="donut">
            <a:avLst/>
          </a:prstGeom>
          <a:pattFill prst="dashDnDiag">
            <a:fgClr>
              <a:schemeClr val="bg2"/>
            </a:fgClr>
            <a:bgClr>
              <a:schemeClr val="tx1">
                <a:lumMod val="50000"/>
              </a:schemeClr>
            </a:bgClr>
          </a:patt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5384495"/>
      </p:ext>
    </p:extLst>
  </p:cSld>
  <p:clrMapOvr>
    <a:masterClrMapping/>
  </p:clrMapOvr>
  <p:transition advTm="1337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 GET A LOT OF VALUE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8839" y="2788972"/>
            <a:ext cx="1697477" cy="1697477"/>
          </a:xfrm>
          <a:prstGeom prst="rect">
            <a:avLst/>
          </a:prstGeom>
        </p:spPr>
      </p:pic>
      <p:cxnSp>
        <p:nvCxnSpPr>
          <p:cNvPr id="21" name="Straight Arrow Connector 20"/>
          <p:cNvCxnSpPr/>
          <p:nvPr/>
        </p:nvCxnSpPr>
        <p:spPr bwMode="auto">
          <a:xfrm flipV="1">
            <a:off x="8104128" y="2320024"/>
            <a:ext cx="0" cy="468948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rgbClr val="009D45">
                <a:alpha val="70000"/>
              </a:srgbClr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3015580"/>
            <a:ext cx="1474160" cy="1470869"/>
          </a:xfrm>
          <a:prstGeom prst="rect">
            <a:avLst/>
          </a:prstGeom>
        </p:spPr>
      </p:pic>
      <p:cxnSp>
        <p:nvCxnSpPr>
          <p:cNvPr id="24" name="Straight Arrow Connector 23"/>
          <p:cNvCxnSpPr/>
          <p:nvPr/>
        </p:nvCxnSpPr>
        <p:spPr bwMode="auto">
          <a:xfrm rot="10800000" flipV="1">
            <a:off x="1118080" y="4894201"/>
            <a:ext cx="0" cy="468948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rgbClr val="009D45">
                <a:alpha val="70000"/>
              </a:srgbClr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25" name="Picture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5168" y="2952786"/>
            <a:ext cx="1533663" cy="1533663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5505" y="2824165"/>
            <a:ext cx="1662284" cy="1662284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7489" y="3083154"/>
            <a:ext cx="1511005" cy="1511005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-1014788" y="4465516"/>
            <a:ext cx="4265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2C305E"/>
                </a:solidFill>
              </a:rPr>
              <a:t>Fragmentation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009185" y="4465516"/>
            <a:ext cx="4265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2C305E"/>
                </a:solidFill>
              </a:rPr>
              <a:t>Productivity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2439131" y="4471741"/>
            <a:ext cx="4265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2C305E"/>
                </a:solidFill>
              </a:rPr>
              <a:t>Web Interface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316107" y="2405752"/>
            <a:ext cx="4265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2C305E"/>
                </a:solidFill>
              </a:rPr>
              <a:t>Access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620123" y="2769320"/>
            <a:ext cx="4265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2C305E"/>
                </a:solidFill>
              </a:rPr>
              <a:t>Hosting</a:t>
            </a:r>
          </a:p>
        </p:txBody>
      </p:sp>
    </p:spTree>
    <p:extLst>
      <p:ext uri="{BB962C8B-B14F-4D97-AF65-F5344CB8AC3E}">
        <p14:creationId xmlns:p14="http://schemas.microsoft.com/office/powerpoint/2010/main" val="1316895380"/>
      </p:ext>
    </p:extLst>
  </p:cSld>
  <p:clrMapOvr>
    <a:masterClrMapping/>
  </p:clrMapOvr>
  <p:transition advTm="1848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0578" y="2722518"/>
            <a:ext cx="2112743" cy="211274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711" y="2894793"/>
            <a:ext cx="1720248" cy="172024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LOT OF VALUE</a:t>
            </a:r>
            <a:endParaRPr lang="en-US" dirty="0"/>
          </a:p>
        </p:txBody>
      </p:sp>
      <p:cxnSp>
        <p:nvCxnSpPr>
          <p:cNvPr id="21" name="Straight Arrow Connector 20"/>
          <p:cNvCxnSpPr/>
          <p:nvPr/>
        </p:nvCxnSpPr>
        <p:spPr bwMode="auto">
          <a:xfrm flipV="1">
            <a:off x="7704084" y="2587113"/>
            <a:ext cx="0" cy="468948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rgbClr val="009D45">
                <a:alpha val="70000"/>
              </a:srgb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0" name="TextBox 29"/>
          <p:cNvSpPr txBox="1"/>
          <p:nvPr/>
        </p:nvSpPr>
        <p:spPr>
          <a:xfrm>
            <a:off x="-986212" y="4465516"/>
            <a:ext cx="4265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2C305E"/>
                </a:solidFill>
              </a:rPr>
              <a:t>Quality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614081" y="4465516"/>
            <a:ext cx="4265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smtClean="0">
                <a:solidFill>
                  <a:srgbClr val="2C305E"/>
                </a:solidFill>
              </a:rPr>
              <a:t>Collaboration</a:t>
            </a:r>
            <a:endParaRPr lang="en-US" b="1" dirty="0" smtClean="0">
              <a:solidFill>
                <a:srgbClr val="2C305E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129902" y="4468179"/>
            <a:ext cx="4265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smtClean="0">
                <a:solidFill>
                  <a:srgbClr val="2C305E"/>
                </a:solidFill>
              </a:rPr>
              <a:t>Security</a:t>
            </a:r>
            <a:endParaRPr lang="en-US" b="1" dirty="0" smtClean="0">
              <a:solidFill>
                <a:srgbClr val="2C305E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702931" y="2582613"/>
            <a:ext cx="4265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2C305E"/>
                </a:solidFill>
              </a:rPr>
              <a:t>Communication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620401" y="2568013"/>
            <a:ext cx="4265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2C305E"/>
                </a:solidFill>
              </a:rPr>
              <a:t>Adoption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7489" y="3026618"/>
            <a:ext cx="1376621" cy="1376621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0737" y="3045184"/>
            <a:ext cx="1444066" cy="144406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2953" y="3056061"/>
            <a:ext cx="1460632" cy="1460632"/>
          </a:xfrm>
          <a:prstGeom prst="rect">
            <a:avLst/>
          </a:prstGeom>
        </p:spPr>
      </p:pic>
      <p:cxnSp>
        <p:nvCxnSpPr>
          <p:cNvPr id="20" name="Straight Arrow Connector 19"/>
          <p:cNvCxnSpPr/>
          <p:nvPr/>
        </p:nvCxnSpPr>
        <p:spPr bwMode="auto">
          <a:xfrm flipV="1">
            <a:off x="5791294" y="2056513"/>
            <a:ext cx="0" cy="468948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rgbClr val="009D45">
                <a:alpha val="70000"/>
              </a:srgb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2" name="Straight Arrow Connector 21"/>
          <p:cNvCxnSpPr/>
          <p:nvPr/>
        </p:nvCxnSpPr>
        <p:spPr bwMode="auto">
          <a:xfrm flipV="1">
            <a:off x="4262863" y="2448063"/>
            <a:ext cx="0" cy="468948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rgbClr val="009D45">
                <a:alpha val="70000"/>
              </a:srgb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8" name="Straight Arrow Connector 27"/>
          <p:cNvCxnSpPr/>
          <p:nvPr/>
        </p:nvCxnSpPr>
        <p:spPr bwMode="auto">
          <a:xfrm flipV="1">
            <a:off x="2753268" y="2056513"/>
            <a:ext cx="0" cy="468948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rgbClr val="009D45">
                <a:alpha val="70000"/>
              </a:srgb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9" name="Straight Arrow Connector 28"/>
          <p:cNvCxnSpPr/>
          <p:nvPr/>
        </p:nvCxnSpPr>
        <p:spPr bwMode="auto">
          <a:xfrm flipV="1">
            <a:off x="1161036" y="2425845"/>
            <a:ext cx="0" cy="468948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rgbClr val="009D45">
                <a:alpha val="70000"/>
              </a:srgbClr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1094185678"/>
      </p:ext>
    </p:extLst>
  </p:cSld>
  <p:clrMapOvr>
    <a:masterClrMapping/>
  </p:clrMapOvr>
  <p:transition advTm="3301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LOT OF OPPORTUNITY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3324317" y="1822626"/>
            <a:ext cx="2606927" cy="2606927"/>
            <a:chOff x="6137760" y="0"/>
            <a:chExt cx="2187083" cy="2187083"/>
          </a:xfrm>
          <a:solidFill>
            <a:srgbClr val="6A9AC5">
              <a:alpha val="50000"/>
            </a:srgbClr>
          </a:solidFill>
        </p:grpSpPr>
        <p:sp>
          <p:nvSpPr>
            <p:cNvPr id="6" name="Oval 5"/>
            <p:cNvSpPr/>
            <p:nvPr/>
          </p:nvSpPr>
          <p:spPr>
            <a:xfrm>
              <a:off x="6137760" y="0"/>
              <a:ext cx="2187083" cy="2187083"/>
            </a:xfrm>
            <a:prstGeom prst="ellipse">
              <a:avLst/>
            </a:prstGeom>
            <a:grpFill/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alpha val="50000"/>
                <a:hueOff val="0"/>
                <a:satOff val="0"/>
                <a:lumOff val="0"/>
                <a:alphaOff val="0"/>
              </a:schemeClr>
            </a:fillRef>
            <a:effectRef idx="3">
              <a:schemeClr val="accent1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</p:sp>
        <p:sp>
          <p:nvSpPr>
            <p:cNvPr id="7" name="Oval 4"/>
            <p:cNvSpPr/>
            <p:nvPr/>
          </p:nvSpPr>
          <p:spPr>
            <a:xfrm>
              <a:off x="6458051" y="320291"/>
              <a:ext cx="1546501" cy="1546501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spcFirstLastPara="0" vert="horz" wrap="square" lIns="120362" tIns="20320" rIns="120362" bIns="20320" numCol="1" spcCol="1270" anchor="ctr" anchorCtr="0">
              <a:noAutofit/>
            </a:bodyPr>
            <a:lstStyle/>
            <a:p>
              <a:pPr lvl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3200" b="1" dirty="0" smtClean="0">
                  <a:latin typeface="Century Gothic"/>
                  <a:cs typeface="Century Gothic"/>
                </a:rPr>
                <a:t>IFAS</a:t>
              </a:r>
              <a:endParaRPr lang="en-US" sz="3200" b="1" i="0" kern="1200" dirty="0" smtClean="0">
                <a:latin typeface="Century Gothic"/>
                <a:cs typeface="Century Gothic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309231" y="3448230"/>
            <a:ext cx="2606927" cy="2606927"/>
            <a:chOff x="6137760" y="0"/>
            <a:chExt cx="2187083" cy="2187083"/>
          </a:xfrm>
          <a:solidFill>
            <a:srgbClr val="6A9AC5">
              <a:alpha val="50000"/>
            </a:srgbClr>
          </a:solidFill>
        </p:grpSpPr>
        <p:sp>
          <p:nvSpPr>
            <p:cNvPr id="9" name="Oval 8"/>
            <p:cNvSpPr/>
            <p:nvPr/>
          </p:nvSpPr>
          <p:spPr>
            <a:xfrm>
              <a:off x="6137760" y="0"/>
              <a:ext cx="2187083" cy="2187083"/>
            </a:xfrm>
            <a:prstGeom prst="ellipse">
              <a:avLst/>
            </a:prstGeom>
            <a:grpFill/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alpha val="50000"/>
                <a:hueOff val="0"/>
                <a:satOff val="0"/>
                <a:lumOff val="0"/>
                <a:alphaOff val="0"/>
              </a:schemeClr>
            </a:fillRef>
            <a:effectRef idx="3">
              <a:schemeClr val="accent1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</p:sp>
        <p:sp>
          <p:nvSpPr>
            <p:cNvPr id="10" name="Oval 4"/>
            <p:cNvSpPr/>
            <p:nvPr/>
          </p:nvSpPr>
          <p:spPr>
            <a:xfrm>
              <a:off x="6458051" y="320291"/>
              <a:ext cx="1546501" cy="1546501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spcFirstLastPara="0" vert="horz" wrap="square" lIns="120362" tIns="20320" rIns="120362" bIns="20320" numCol="1" spcCol="1270" anchor="ctr" anchorCtr="0">
              <a:noAutofit/>
            </a:bodyPr>
            <a:lstStyle/>
            <a:p>
              <a:pPr lvl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3200" b="1" dirty="0" smtClean="0">
                  <a:latin typeface="Century Gothic"/>
                  <a:cs typeface="Century Gothic"/>
                </a:rPr>
                <a:t>WCB</a:t>
              </a:r>
              <a:endParaRPr lang="en-US" sz="3200" b="1" i="0" kern="1200" dirty="0" smtClean="0">
                <a:latin typeface="Century Gothic"/>
                <a:cs typeface="Century Gothic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339403" y="3448230"/>
            <a:ext cx="2606927" cy="2606927"/>
            <a:chOff x="6137760" y="0"/>
            <a:chExt cx="2187083" cy="2187083"/>
          </a:xfrm>
          <a:solidFill>
            <a:srgbClr val="6A9AC5">
              <a:alpha val="50000"/>
            </a:srgbClr>
          </a:solidFill>
        </p:grpSpPr>
        <p:sp>
          <p:nvSpPr>
            <p:cNvPr id="12" name="Oval 11"/>
            <p:cNvSpPr/>
            <p:nvPr/>
          </p:nvSpPr>
          <p:spPr>
            <a:xfrm>
              <a:off x="6137760" y="0"/>
              <a:ext cx="2187083" cy="2187083"/>
            </a:xfrm>
            <a:prstGeom prst="ellipse">
              <a:avLst/>
            </a:prstGeom>
            <a:grpFill/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alpha val="50000"/>
                <a:hueOff val="0"/>
                <a:satOff val="0"/>
                <a:lumOff val="0"/>
                <a:alphaOff val="0"/>
              </a:schemeClr>
            </a:fillRef>
            <a:effectRef idx="3">
              <a:schemeClr val="accent1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</p:sp>
        <p:sp>
          <p:nvSpPr>
            <p:cNvPr id="13" name="Oval 4"/>
            <p:cNvSpPr/>
            <p:nvPr/>
          </p:nvSpPr>
          <p:spPr>
            <a:xfrm>
              <a:off x="6458051" y="320291"/>
              <a:ext cx="1546501" cy="1546501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spcFirstLastPara="0" vert="horz" wrap="square" lIns="120362" tIns="20320" rIns="120362" bIns="20320" numCol="1" spcCol="1270" anchor="ctr" anchorCtr="0">
              <a:noAutofit/>
            </a:bodyPr>
            <a:lstStyle/>
            <a:p>
              <a:pPr lvl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3200" b="1" dirty="0" smtClean="0">
                  <a:latin typeface="Century Gothic"/>
                  <a:cs typeface="Century Gothic"/>
                </a:rPr>
                <a:t>ES</a:t>
              </a:r>
              <a:endParaRPr lang="en-US" sz="3200" b="1" i="0" kern="1200" dirty="0" smtClean="0">
                <a:latin typeface="Century Gothic"/>
                <a:cs typeface="Century Gothic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5390892"/>
      </p:ext>
    </p:extLst>
  </p:cSld>
  <p:clrMapOvr>
    <a:masterClrMapping/>
  </p:clrMapOvr>
  <p:transition advTm="2106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TO SOLVE PROBLEMS AND SHARE SOLUTIONS</a:t>
            </a:r>
            <a:endParaRPr lang="en-US" dirty="0"/>
          </a:p>
        </p:txBody>
      </p:sp>
      <p:sp>
        <p:nvSpPr>
          <p:cNvPr id="6" name="Donut 5"/>
          <p:cNvSpPr/>
          <p:nvPr/>
        </p:nvSpPr>
        <p:spPr bwMode="auto">
          <a:xfrm>
            <a:off x="2940050" y="1933317"/>
            <a:ext cx="3263900" cy="3263900"/>
          </a:xfrm>
          <a:prstGeom prst="donut">
            <a:avLst/>
          </a:prstGeom>
          <a:pattFill prst="dashDnDiag">
            <a:fgClr>
              <a:srgbClr val="071C57"/>
            </a:fgClr>
            <a:bgClr>
              <a:srgbClr val="6A9AC5"/>
            </a:bgClr>
          </a:patt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81000" y="5593834"/>
            <a:ext cx="838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2C305E"/>
                </a:solidFill>
              </a:rPr>
              <a:t>So others don’t have to reinvent the wheel</a:t>
            </a:r>
          </a:p>
        </p:txBody>
      </p:sp>
    </p:spTree>
    <p:extLst>
      <p:ext uri="{BB962C8B-B14F-4D97-AF65-F5344CB8AC3E}">
        <p14:creationId xmlns:p14="http://schemas.microsoft.com/office/powerpoint/2010/main" val="1324734430"/>
      </p:ext>
    </p:extLst>
  </p:cSld>
  <p:clrMapOvr>
    <a:masterClrMapping/>
  </p:clrMapOvr>
  <p:transition advTm="2900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USING A COMMON LANGUAGE/TOOL</a:t>
            </a:r>
            <a:endParaRPr lang="en-US" sz="2700" dirty="0"/>
          </a:p>
        </p:txBody>
      </p:sp>
      <p:sp>
        <p:nvSpPr>
          <p:cNvPr id="5" name="Freeform 4"/>
          <p:cNvSpPr/>
          <p:nvPr/>
        </p:nvSpPr>
        <p:spPr>
          <a:xfrm>
            <a:off x="3625190" y="1763012"/>
            <a:ext cx="1893620" cy="2176575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chemeClr val="accent1">
              <a:alpha val="66000"/>
            </a:schemeClr>
          </a:solidFill>
          <a:effectLst/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21850" tIns="362541" rIns="321850" bIns="362541" numCol="1" spcCol="1270" anchor="ctr" anchorCtr="0">
            <a:noAutofit/>
          </a:bodyPr>
          <a:lstStyle/>
          <a:p>
            <a:pPr lvl="0" algn="ctr" defTabSz="577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b="1" kern="1200" dirty="0" smtClean="0">
                <a:solidFill>
                  <a:srgbClr val="2C305E"/>
                </a:solidFill>
                <a:cs typeface="Century Gothic"/>
              </a:rPr>
              <a:t>GIT</a:t>
            </a:r>
            <a:endParaRPr lang="en-US" sz="2400" b="1" kern="1200" dirty="0">
              <a:solidFill>
                <a:srgbClr val="2C305E"/>
              </a:solidFill>
              <a:cs typeface="Century Gothic"/>
            </a:endParaRPr>
          </a:p>
        </p:txBody>
      </p:sp>
      <p:sp>
        <p:nvSpPr>
          <p:cNvPr id="7" name="Freeform 6"/>
          <p:cNvSpPr/>
          <p:nvPr/>
        </p:nvSpPr>
        <p:spPr>
          <a:xfrm>
            <a:off x="3625190" y="3381018"/>
            <a:ext cx="1893620" cy="2176575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chemeClr val="accent3">
              <a:alpha val="65000"/>
            </a:schemeClr>
          </a:solidFill>
          <a:effectLst/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21850" tIns="362541" rIns="321850" bIns="362541" numCol="1" spcCol="1270" anchor="ctr" anchorCtr="0">
            <a:noAutofit/>
          </a:bodyPr>
          <a:lstStyle/>
          <a:p>
            <a:pPr lvl="0" algn="ctr" defTabSz="577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b="1" kern="1200" dirty="0" smtClean="0">
                <a:solidFill>
                  <a:srgbClr val="2C305E"/>
                </a:solidFill>
                <a:cs typeface="Century Gothic"/>
              </a:rPr>
              <a:t>GITHUB</a:t>
            </a:r>
            <a:endParaRPr lang="en-US" sz="2400" b="1" kern="1200" dirty="0">
              <a:solidFill>
                <a:srgbClr val="2C305E"/>
              </a:solidFill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946520646"/>
      </p:ext>
    </p:extLst>
  </p:cSld>
  <p:clrMapOvr>
    <a:masterClrMapping/>
  </p:clrMapOvr>
  <p:transition advTm="2444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2246101" y="714102"/>
            <a:ext cx="4651796" cy="5513181"/>
            <a:chOff x="6137760" y="-404989"/>
            <a:chExt cx="2187083" cy="2592072"/>
          </a:xfrm>
        </p:grpSpPr>
        <p:sp>
          <p:nvSpPr>
            <p:cNvPr id="9" name="Oval 8"/>
            <p:cNvSpPr/>
            <p:nvPr/>
          </p:nvSpPr>
          <p:spPr>
            <a:xfrm>
              <a:off x="6137760" y="0"/>
              <a:ext cx="2187083" cy="2187083"/>
            </a:xfrm>
            <a:prstGeom prst="ellipse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alpha val="50000"/>
                <a:hueOff val="0"/>
                <a:satOff val="0"/>
                <a:lumOff val="0"/>
                <a:alphaOff val="0"/>
              </a:schemeClr>
            </a:fillRef>
            <a:effectRef idx="3">
              <a:schemeClr val="accent1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</p:sp>
        <p:sp>
          <p:nvSpPr>
            <p:cNvPr id="10" name="Oval 4"/>
            <p:cNvSpPr/>
            <p:nvPr/>
          </p:nvSpPr>
          <p:spPr>
            <a:xfrm>
              <a:off x="6458051" y="-404989"/>
              <a:ext cx="1546501" cy="154650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spcFirstLastPara="0" vert="horz" wrap="square" lIns="120362" tIns="20320" rIns="120362" bIns="20320" numCol="1" spcCol="1270" anchor="ctr" anchorCtr="0">
              <a:noAutofit/>
            </a:bodyPr>
            <a:lstStyle/>
            <a:p>
              <a:pPr lvl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3200" b="1" dirty="0" smtClean="0">
                  <a:latin typeface="Century Gothic"/>
                  <a:cs typeface="Century Gothic"/>
                </a:rPr>
                <a:t>WORLD</a:t>
              </a:r>
              <a:endParaRPr lang="en-US" sz="3200" b="1" i="0" kern="1200" dirty="0" smtClean="0">
                <a:latin typeface="Century Gothic"/>
                <a:cs typeface="Century Gothic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 A SECURE ENVIRONMENT</a:t>
            </a:r>
            <a:endParaRPr lang="en-US" sz="2400" dirty="0"/>
          </a:p>
        </p:txBody>
      </p:sp>
      <p:sp>
        <p:nvSpPr>
          <p:cNvPr id="6" name="Oval 5"/>
          <p:cNvSpPr/>
          <p:nvPr/>
        </p:nvSpPr>
        <p:spPr>
          <a:xfrm>
            <a:off x="3666953" y="2996340"/>
            <a:ext cx="1810092" cy="1810092"/>
          </a:xfrm>
          <a:prstGeom prst="ellipse">
            <a:avLst/>
          </a:prstGeom>
          <a:solidFill>
            <a:srgbClr val="6A9AC5">
              <a:alpha val="50000"/>
            </a:srgbClr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3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</p:sp>
      <p:sp>
        <p:nvSpPr>
          <p:cNvPr id="32" name="Oval 31"/>
          <p:cNvSpPr/>
          <p:nvPr/>
        </p:nvSpPr>
        <p:spPr bwMode="auto">
          <a:xfrm>
            <a:off x="4035418" y="3367653"/>
            <a:ext cx="1067465" cy="1067465"/>
          </a:xfrm>
          <a:prstGeom prst="ellipse">
            <a:avLst/>
          </a:prstGeom>
          <a:solidFill>
            <a:srgbClr val="D33021">
              <a:alpha val="93000"/>
            </a:srgbClr>
          </a:solidFill>
          <a:ln w="127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222019" y="6132716"/>
            <a:ext cx="35409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 smtClean="0">
                <a:solidFill>
                  <a:srgbClr val="071C57"/>
                </a:solidFill>
              </a:rPr>
              <a:t>- risk</a:t>
            </a:r>
            <a:endParaRPr lang="en-US" sz="2000" dirty="0">
              <a:solidFill>
                <a:srgbClr val="071C57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56620" y="4504143"/>
            <a:ext cx="19087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47B4A"/>
                </a:solidFill>
              </a:rPr>
              <a:t>LEGEND</a:t>
            </a:r>
          </a:p>
          <a:p>
            <a:pPr algn="ctr"/>
            <a:r>
              <a:rPr lang="en-US" dirty="0" smtClean="0">
                <a:solidFill>
                  <a:srgbClr val="071C57"/>
                </a:solidFill>
              </a:rPr>
              <a:t>SERVERS</a:t>
            </a:r>
          </a:p>
          <a:p>
            <a:pPr algn="ctr"/>
            <a:r>
              <a:rPr lang="en-US" dirty="0" smtClean="0">
                <a:solidFill>
                  <a:srgbClr val="071C57"/>
                </a:solidFill>
              </a:rPr>
              <a:t>CODE</a:t>
            </a:r>
          </a:p>
        </p:txBody>
      </p:sp>
      <p:sp>
        <p:nvSpPr>
          <p:cNvPr id="31" name="Oval 30"/>
          <p:cNvSpPr/>
          <p:nvPr/>
        </p:nvSpPr>
        <p:spPr bwMode="auto">
          <a:xfrm>
            <a:off x="925020" y="5583827"/>
            <a:ext cx="576259" cy="576259"/>
          </a:xfrm>
          <a:prstGeom prst="ellipse">
            <a:avLst/>
          </a:prstGeom>
          <a:solidFill>
            <a:srgbClr val="D33021">
              <a:alpha val="93000"/>
            </a:srgbClr>
          </a:solidFill>
          <a:ln w="127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Oval 4"/>
          <p:cNvSpPr/>
          <p:nvPr/>
        </p:nvSpPr>
        <p:spPr>
          <a:xfrm>
            <a:off x="3926959" y="3261421"/>
            <a:ext cx="1279928" cy="1279928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spcFirstLastPara="0" vert="horz" wrap="square" lIns="120362" tIns="20320" rIns="120362" bIns="20320" numCol="1" spcCol="1270" anchor="ctr" anchorCtr="0">
            <a:noAutofit/>
          </a:bodyPr>
          <a:lstStyle/>
          <a:p>
            <a:pPr lvl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200" b="1" dirty="0" smtClean="0">
                <a:latin typeface="Century Gothic"/>
                <a:cs typeface="Century Gothic"/>
              </a:rPr>
              <a:t>UF</a:t>
            </a:r>
            <a:endParaRPr lang="en-US" sz="3200" b="1" i="0" kern="1200" dirty="0" smtClean="0"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969135229"/>
      </p:ext>
    </p:extLst>
  </p:cSld>
  <p:clrMapOvr>
    <a:masterClrMapping/>
  </p:clrMapOvr>
  <p:transition advTm="1555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FOR EMPOWERED DEVELOPERS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2207182"/>
            <a:ext cx="3527854" cy="352785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473" y="2207182"/>
            <a:ext cx="3527854" cy="3527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508122"/>
      </p:ext>
    </p:extLst>
  </p:cSld>
  <p:clrMapOvr>
    <a:masterClrMapping/>
  </p:clrMapOvr>
  <p:transition advTm="1598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7697" y="1063592"/>
            <a:ext cx="4508606" cy="45086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COLLABORATION</a:t>
            </a:r>
            <a:endParaRPr lang="en-US" dirty="0"/>
          </a:p>
        </p:txBody>
      </p:sp>
      <p:grpSp>
        <p:nvGrpSpPr>
          <p:cNvPr id="17" name="Group 16"/>
          <p:cNvGrpSpPr/>
          <p:nvPr/>
        </p:nvGrpSpPr>
        <p:grpSpPr>
          <a:xfrm>
            <a:off x="2568149" y="5054674"/>
            <a:ext cx="2014153" cy="735225"/>
            <a:chOff x="803189" y="1940011"/>
            <a:chExt cx="3632887" cy="1062681"/>
          </a:xfrm>
          <a:solidFill>
            <a:srgbClr val="6A9AC5"/>
          </a:solidFill>
        </p:grpSpPr>
        <p:sp>
          <p:nvSpPr>
            <p:cNvPr id="18" name="Rectangle 17"/>
            <p:cNvSpPr/>
            <p:nvPr/>
          </p:nvSpPr>
          <p:spPr bwMode="auto">
            <a:xfrm>
              <a:off x="803189" y="1940011"/>
              <a:ext cx="3632887" cy="1062681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803189" y="2202202"/>
              <a:ext cx="3632887" cy="5338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/>
                <a:t>CONTRIBUTE</a:t>
              </a:r>
              <a:endParaRPr lang="en-US" b="1" dirty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381000" y="5056222"/>
            <a:ext cx="2110953" cy="735225"/>
            <a:chOff x="803189" y="1940011"/>
            <a:chExt cx="3632887" cy="1062681"/>
          </a:xfrm>
          <a:solidFill>
            <a:srgbClr val="6A9AC5"/>
          </a:solidFill>
        </p:grpSpPr>
        <p:sp>
          <p:nvSpPr>
            <p:cNvPr id="21" name="Rectangle 20"/>
            <p:cNvSpPr/>
            <p:nvPr/>
          </p:nvSpPr>
          <p:spPr bwMode="auto">
            <a:xfrm>
              <a:off x="803189" y="1940011"/>
              <a:ext cx="3632887" cy="1062681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803189" y="2202202"/>
              <a:ext cx="3632887" cy="5338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SHARE / REUSE</a:t>
              </a: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4658498" y="5054674"/>
            <a:ext cx="2014153" cy="735225"/>
            <a:chOff x="803189" y="1940011"/>
            <a:chExt cx="3632887" cy="1062681"/>
          </a:xfrm>
          <a:solidFill>
            <a:srgbClr val="6A9AC5"/>
          </a:solidFill>
        </p:grpSpPr>
        <p:sp>
          <p:nvSpPr>
            <p:cNvPr id="24" name="Rectangle 23"/>
            <p:cNvSpPr/>
            <p:nvPr/>
          </p:nvSpPr>
          <p:spPr bwMode="auto">
            <a:xfrm>
              <a:off x="803189" y="1940011"/>
              <a:ext cx="3632887" cy="1062681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803189" y="2202202"/>
              <a:ext cx="3632887" cy="5338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/>
                <a:t>HELP</a:t>
              </a:r>
              <a:endParaRPr lang="en-US" b="1" dirty="0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6748847" y="5054674"/>
            <a:ext cx="2014153" cy="735225"/>
            <a:chOff x="803189" y="1940011"/>
            <a:chExt cx="3632887" cy="1062681"/>
          </a:xfrm>
          <a:solidFill>
            <a:srgbClr val="6A9AC5"/>
          </a:solidFill>
        </p:grpSpPr>
        <p:sp>
          <p:nvSpPr>
            <p:cNvPr id="27" name="Rectangle 26"/>
            <p:cNvSpPr/>
            <p:nvPr/>
          </p:nvSpPr>
          <p:spPr bwMode="auto">
            <a:xfrm>
              <a:off x="803189" y="1940011"/>
              <a:ext cx="3632887" cy="1062681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803189" y="2202202"/>
              <a:ext cx="3632887" cy="5338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/>
                <a:t>GET HELP</a:t>
              </a:r>
              <a:endParaRPr lang="en-US" b="1" dirty="0"/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4582303" y="6009148"/>
            <a:ext cx="41806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>
                <a:solidFill>
                  <a:srgbClr val="071C57"/>
                </a:solidFill>
              </a:rPr>
              <a:t>- solution</a:t>
            </a:r>
            <a:endParaRPr lang="en-US" sz="2400" dirty="0">
              <a:solidFill>
                <a:srgbClr val="071C57"/>
              </a:solidFill>
            </a:endParaRPr>
          </a:p>
        </p:txBody>
      </p:sp>
      <p:cxnSp>
        <p:nvCxnSpPr>
          <p:cNvPr id="30" name="Straight Arrow Connector 29"/>
          <p:cNvCxnSpPr/>
          <p:nvPr/>
        </p:nvCxnSpPr>
        <p:spPr bwMode="auto">
          <a:xfrm rot="10800000">
            <a:off x="7552499" y="665943"/>
            <a:ext cx="1" cy="613457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rgbClr val="009D45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100749637"/>
      </p:ext>
    </p:extLst>
  </p:cSld>
  <p:clrMapOvr>
    <a:masterClrMapping/>
  </p:clrMapOvr>
  <p:transition advTm="9956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89000" y="5224933"/>
            <a:ext cx="7366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2C305E"/>
                </a:solidFill>
              </a:rPr>
              <a:t>To build some extraordinary things</a:t>
            </a:r>
            <a:r>
              <a:rPr lang="is-IS" sz="2800" b="1" dirty="0" smtClean="0">
                <a:solidFill>
                  <a:srgbClr val="2C305E"/>
                </a:solidFill>
              </a:rPr>
              <a:t>!!!</a:t>
            </a:r>
            <a:endParaRPr lang="en-US" sz="2800" b="1" dirty="0">
              <a:solidFill>
                <a:srgbClr val="2C305E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2378" y="485689"/>
            <a:ext cx="4739244" cy="4739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227805"/>
      </p:ext>
    </p:extLst>
  </p:cSld>
  <p:clrMapOvr>
    <a:masterClrMapping/>
  </p:clrMapOvr>
  <p:transition advTm="1942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2204163"/>
            <a:ext cx="2715023" cy="271502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TOGETHER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3103" y="2260600"/>
            <a:ext cx="2596197" cy="259619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2053" y="2204165"/>
            <a:ext cx="2715022" cy="2715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442787"/>
      </p:ext>
    </p:extLst>
  </p:cSld>
  <p:clrMapOvr>
    <a:masterClrMapping/>
  </p:clrMapOvr>
  <p:transition advTm="2282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CALL TO ACTION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1700" y="1498600"/>
            <a:ext cx="4800600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530498"/>
      </p:ext>
    </p:extLst>
  </p:cSld>
  <p:clrMapOvr>
    <a:masterClrMapping/>
  </p:clrMapOvr>
  <p:transition advTm="2959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FUTURE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56436" y="5433883"/>
            <a:ext cx="60311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2C305E"/>
                </a:solidFill>
              </a:rPr>
              <a:t>The future is not a place we go!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5900" y="1600200"/>
            <a:ext cx="3632200" cy="363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024440"/>
      </p:ext>
    </p:extLst>
  </p:cSld>
  <p:clrMapOvr>
    <a:masterClrMapping/>
  </p:clrMapOvr>
  <p:transition advTm="1826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4643" y="2494272"/>
            <a:ext cx="2554713" cy="255471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FUTURE</a:t>
            </a:r>
            <a:endParaRPr lang="en-US" sz="2000" i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564" y="2401035"/>
            <a:ext cx="2690389" cy="269038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9820" y="2466117"/>
            <a:ext cx="2510479" cy="251047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556436" y="5433883"/>
            <a:ext cx="60311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2C305E"/>
                </a:solidFill>
              </a:rPr>
              <a:t>The future is a place we make!</a:t>
            </a:r>
          </a:p>
        </p:txBody>
      </p:sp>
    </p:spTree>
    <p:extLst>
      <p:ext uri="{BB962C8B-B14F-4D97-AF65-F5344CB8AC3E}">
        <p14:creationId xmlns:p14="http://schemas.microsoft.com/office/powerpoint/2010/main" val="131231717"/>
      </p:ext>
    </p:extLst>
  </p:cSld>
  <p:clrMapOvr>
    <a:masterClrMapping/>
  </p:clrMapOvr>
  <p:transition advTm="1036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IT’S YOUR TIME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0148" y="1600200"/>
            <a:ext cx="4523704" cy="4523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092589"/>
      </p:ext>
    </p:extLst>
  </p:cSld>
  <p:clrMapOvr>
    <a:masterClrMapping/>
  </p:clrMapOvr>
  <p:transition advTm="2103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TO SHINE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2193" y="1909293"/>
            <a:ext cx="4639614" cy="4639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981886"/>
      </p:ext>
    </p:extLst>
  </p:cSld>
  <p:clrMapOvr>
    <a:masterClrMapping/>
  </p:clrMapOvr>
  <p:transition advTm="2181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FOR APPROXIMATELY THE COST OF 1FTE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0750" y="1727200"/>
            <a:ext cx="47625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285866"/>
      </p:ext>
    </p:extLst>
  </p:cSld>
  <p:clrMapOvr>
    <a:masterClrMapping/>
  </p:clrMapOvr>
  <p:transition advTm="3059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 HAVE THE POWER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4925" y="1866384"/>
            <a:ext cx="3994150" cy="399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430458"/>
      </p:ext>
    </p:extLst>
  </p:cSld>
  <p:clrMapOvr>
    <a:masterClrMapping/>
  </p:clrMapOvr>
  <p:transition advTm="1964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 PROMOTE A CULTURE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8425" y="1854944"/>
            <a:ext cx="3867150" cy="386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299196"/>
      </p:ext>
    </p:extLst>
  </p:cSld>
  <p:clrMapOvr>
    <a:masterClrMapping/>
  </p:clrMapOvr>
  <p:transition advTm="1313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REINVENTING THE WHEEL</a:t>
            </a:r>
            <a:endParaRPr lang="en-US" sz="2700" dirty="0"/>
          </a:p>
        </p:txBody>
      </p:sp>
      <p:sp>
        <p:nvSpPr>
          <p:cNvPr id="6" name="Donut 5"/>
          <p:cNvSpPr/>
          <p:nvPr/>
        </p:nvSpPr>
        <p:spPr bwMode="auto">
          <a:xfrm>
            <a:off x="2950353" y="1760916"/>
            <a:ext cx="3263900" cy="3263900"/>
          </a:xfrm>
          <a:prstGeom prst="donut">
            <a:avLst/>
          </a:prstGeom>
          <a:pattFill prst="dashDnDiag">
            <a:fgClr>
              <a:srgbClr val="071C57"/>
            </a:fgClr>
            <a:bgClr>
              <a:srgbClr val="6A9AC5"/>
            </a:bgClr>
          </a:patt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91303" y="5185532"/>
            <a:ext cx="838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2C305E"/>
                </a:solidFill>
              </a:rPr>
              <a:t>Solve a problem. Share it.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82303" y="6009148"/>
            <a:ext cx="41806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>
                <a:solidFill>
                  <a:srgbClr val="071C57"/>
                </a:solidFill>
              </a:rPr>
              <a:t>- solution</a:t>
            </a:r>
            <a:endParaRPr lang="en-US" sz="2400" dirty="0">
              <a:solidFill>
                <a:srgbClr val="071C57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 bwMode="auto">
          <a:xfrm>
            <a:off x="8502758" y="683871"/>
            <a:ext cx="1" cy="613457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rgbClr val="009D45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1989466734"/>
      </p:ext>
    </p:extLst>
  </p:cSld>
  <p:clrMapOvr>
    <a:masterClrMapping/>
  </p:clrMapOvr>
  <p:transition advTm="10469"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965200"/>
            <a:ext cx="51435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THAT BRINGS PEOPLE TOGETHER</a:t>
            </a:r>
            <a:endParaRPr 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1405824732"/>
      </p:ext>
    </p:extLst>
  </p:cSld>
  <p:clrMapOvr>
    <a:masterClrMapping/>
  </p:clrMapOvr>
  <p:transition advTm="2555"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8200" y="950430"/>
            <a:ext cx="4927600" cy="4927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ENCOURAGES COLLABORATION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2521457" y="5327299"/>
            <a:ext cx="2014153" cy="735225"/>
            <a:chOff x="803189" y="1940011"/>
            <a:chExt cx="3632887" cy="1062681"/>
          </a:xfrm>
          <a:solidFill>
            <a:srgbClr val="6A9AC5"/>
          </a:solidFill>
        </p:grpSpPr>
        <p:sp>
          <p:nvSpPr>
            <p:cNvPr id="6" name="Rectangle 5"/>
            <p:cNvSpPr/>
            <p:nvPr/>
          </p:nvSpPr>
          <p:spPr bwMode="auto">
            <a:xfrm>
              <a:off x="803189" y="1940011"/>
              <a:ext cx="3632887" cy="1062681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03189" y="2202202"/>
              <a:ext cx="3632887" cy="5338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/>
                <a:t>CONTRIBUTE</a:t>
              </a:r>
              <a:endParaRPr lang="en-US" b="1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31108" y="5328847"/>
            <a:ext cx="2014153" cy="735225"/>
            <a:chOff x="803189" y="1940011"/>
            <a:chExt cx="3632887" cy="1062681"/>
          </a:xfrm>
          <a:solidFill>
            <a:srgbClr val="6A9AC5"/>
          </a:solidFill>
        </p:grpSpPr>
        <p:sp>
          <p:nvSpPr>
            <p:cNvPr id="9" name="Rectangle 8"/>
            <p:cNvSpPr/>
            <p:nvPr/>
          </p:nvSpPr>
          <p:spPr bwMode="auto">
            <a:xfrm>
              <a:off x="803189" y="1940011"/>
              <a:ext cx="3632887" cy="1062681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03189" y="2202202"/>
              <a:ext cx="3632887" cy="5338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SHARE / REUSE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611806" y="5327299"/>
            <a:ext cx="2014153" cy="735225"/>
            <a:chOff x="803189" y="1940011"/>
            <a:chExt cx="3632887" cy="1062681"/>
          </a:xfrm>
          <a:solidFill>
            <a:srgbClr val="6A9AC5"/>
          </a:solidFill>
        </p:grpSpPr>
        <p:sp>
          <p:nvSpPr>
            <p:cNvPr id="12" name="Rectangle 11"/>
            <p:cNvSpPr/>
            <p:nvPr/>
          </p:nvSpPr>
          <p:spPr bwMode="auto">
            <a:xfrm>
              <a:off x="803189" y="1940011"/>
              <a:ext cx="3632887" cy="1062681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03189" y="2202202"/>
              <a:ext cx="3632887" cy="5338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/>
                <a:t>HELP</a:t>
              </a:r>
              <a:endParaRPr lang="en-US" b="1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6702155" y="5327299"/>
            <a:ext cx="2014153" cy="735225"/>
            <a:chOff x="803189" y="1940011"/>
            <a:chExt cx="3632887" cy="1062681"/>
          </a:xfrm>
          <a:solidFill>
            <a:srgbClr val="6A9AC5"/>
          </a:solidFill>
        </p:grpSpPr>
        <p:sp>
          <p:nvSpPr>
            <p:cNvPr id="15" name="Rectangle 14"/>
            <p:cNvSpPr/>
            <p:nvPr/>
          </p:nvSpPr>
          <p:spPr bwMode="auto">
            <a:xfrm>
              <a:off x="803189" y="1940011"/>
              <a:ext cx="3632887" cy="1062681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803189" y="2202202"/>
              <a:ext cx="3632887" cy="5338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/>
                <a:t>GET HELP</a:t>
              </a:r>
              <a:endParaRPr 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849103078"/>
      </p:ext>
    </p:extLst>
  </p:cSld>
  <p:clrMapOvr>
    <a:masterClrMapping/>
  </p:clrMapOvr>
  <p:transition advTm="5367"/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AND THAT IS A CULTURE I WANT TO BE A PART OF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9721" y="1949963"/>
            <a:ext cx="4164557" cy="4164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576209"/>
      </p:ext>
    </p:extLst>
  </p:cSld>
  <p:clrMapOvr>
    <a:masterClrMapping/>
  </p:clrMapOvr>
  <p:transition advTm="3704"/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ular Callout 12"/>
          <p:cNvSpPr/>
          <p:nvPr/>
        </p:nvSpPr>
        <p:spPr bwMode="auto">
          <a:xfrm>
            <a:off x="418852" y="387725"/>
            <a:ext cx="4549674" cy="1307665"/>
          </a:xfrm>
          <a:prstGeom prst="wedgeRectCallout">
            <a:avLst>
              <a:gd name="adj1" fmla="val -6478"/>
              <a:gd name="adj2" fmla="val 69522"/>
            </a:avLst>
          </a:prstGeom>
          <a:solidFill>
            <a:srgbClr val="071C57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029736" y="394887"/>
            <a:ext cx="7620000" cy="1219200"/>
          </a:xfrm>
          <a:noFill/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QUESTIONS?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alphaModFix amt="14000"/>
          </a:blip>
          <a:srcRect r="9515" b="2153"/>
          <a:stretch/>
        </p:blipFill>
        <p:spPr>
          <a:xfrm>
            <a:off x="-273534" y="1874374"/>
            <a:ext cx="12931805" cy="49532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816693" y="3519828"/>
            <a:ext cx="19385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smtClean="0">
                <a:solidFill>
                  <a:srgbClr val="071C57"/>
                </a:solidFill>
              </a:rPr>
              <a:t>Web Interface</a:t>
            </a:r>
            <a:endParaRPr lang="en-US" sz="2000" b="1" dirty="0" smtClean="0">
              <a:solidFill>
                <a:srgbClr val="071C57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543" y="1104837"/>
            <a:ext cx="1376467" cy="1376467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808434" y="2334769"/>
            <a:ext cx="17032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071C57"/>
                </a:solidFill>
              </a:rPr>
              <a:t>Productivity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450" y="1838919"/>
            <a:ext cx="1423598" cy="1423598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452908" y="3077123"/>
            <a:ext cx="14806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071C57"/>
                </a:solidFill>
              </a:rPr>
              <a:t>Quality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0032" y="247809"/>
            <a:ext cx="1991363" cy="1991363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6717116" y="1743650"/>
            <a:ext cx="19670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071C57"/>
                </a:solidFill>
              </a:rPr>
              <a:t>Collaboration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629" y="3059618"/>
            <a:ext cx="1056746" cy="1056746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51703" y="4071292"/>
            <a:ext cx="23565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071C57"/>
                </a:solidFill>
              </a:rPr>
              <a:t>Communication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749" y="4089280"/>
            <a:ext cx="1134655" cy="1134655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2117715" y="5162395"/>
            <a:ext cx="14806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071C57"/>
                </a:solidFill>
              </a:rPr>
              <a:t>Security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288594" y="6120544"/>
            <a:ext cx="16549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071C57"/>
                </a:solidFill>
              </a:rPr>
              <a:t>Hosting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5691" y="4503233"/>
            <a:ext cx="1104758" cy="1102291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6937494" y="5527301"/>
            <a:ext cx="20487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071C57"/>
                </a:solidFill>
              </a:rPr>
              <a:t>Fragmentation</a:t>
            </a: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0572" y="4926504"/>
            <a:ext cx="1329154" cy="1329154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6686" y="2378839"/>
            <a:ext cx="1178595" cy="1178595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5612" y="4559204"/>
            <a:ext cx="1328704" cy="1328704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3542484" y="5821099"/>
            <a:ext cx="16549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smtClean="0">
                <a:solidFill>
                  <a:srgbClr val="071C57"/>
                </a:solidFill>
              </a:rPr>
              <a:t>Access</a:t>
            </a:r>
            <a:endParaRPr lang="en-US" sz="2000" b="1" dirty="0" smtClean="0">
              <a:solidFill>
                <a:srgbClr val="071C57"/>
              </a:solidFill>
            </a:endParaRP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0710" y="3241129"/>
            <a:ext cx="1253394" cy="1253394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4688117" y="4517890"/>
            <a:ext cx="19385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071C57"/>
                </a:solidFill>
              </a:rPr>
              <a:t>Adoption</a:t>
            </a:r>
          </a:p>
        </p:txBody>
      </p:sp>
      <p:cxnSp>
        <p:nvCxnSpPr>
          <p:cNvPr id="34" name="Straight Arrow Connector 33"/>
          <p:cNvCxnSpPr/>
          <p:nvPr/>
        </p:nvCxnSpPr>
        <p:spPr bwMode="auto">
          <a:xfrm rot="10800000" flipV="1">
            <a:off x="7964375" y="5920140"/>
            <a:ext cx="0" cy="430760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rgbClr val="009D45">
                <a:alpha val="70000"/>
              </a:srgb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5" name="Straight Arrow Connector 34"/>
          <p:cNvCxnSpPr/>
          <p:nvPr/>
        </p:nvCxnSpPr>
        <p:spPr bwMode="auto">
          <a:xfrm flipV="1">
            <a:off x="2855859" y="3685604"/>
            <a:ext cx="0" cy="430760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rgbClr val="009D45">
                <a:alpha val="70000"/>
              </a:srgb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6" name="Straight Arrow Connector 35"/>
          <p:cNvCxnSpPr/>
          <p:nvPr/>
        </p:nvCxnSpPr>
        <p:spPr bwMode="auto">
          <a:xfrm flipV="1">
            <a:off x="1298522" y="2628858"/>
            <a:ext cx="0" cy="430760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rgbClr val="009D45">
                <a:alpha val="70000"/>
              </a:srgb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7" name="Straight Arrow Connector 36"/>
          <p:cNvCxnSpPr/>
          <p:nvPr/>
        </p:nvCxnSpPr>
        <p:spPr bwMode="auto">
          <a:xfrm flipV="1">
            <a:off x="7570734" y="247809"/>
            <a:ext cx="0" cy="430760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rgbClr val="009D45">
                <a:alpha val="70000"/>
              </a:srgb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8" name="Straight Arrow Connector 37"/>
          <p:cNvCxnSpPr/>
          <p:nvPr/>
        </p:nvCxnSpPr>
        <p:spPr bwMode="auto">
          <a:xfrm flipV="1">
            <a:off x="5482891" y="735721"/>
            <a:ext cx="0" cy="430760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rgbClr val="009D45">
                <a:alpha val="70000"/>
              </a:srgb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9" name="Straight Arrow Connector 38"/>
          <p:cNvCxnSpPr/>
          <p:nvPr/>
        </p:nvCxnSpPr>
        <p:spPr bwMode="auto">
          <a:xfrm flipV="1">
            <a:off x="3198760" y="1556846"/>
            <a:ext cx="0" cy="430760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rgbClr val="009D45">
                <a:alpha val="70000"/>
              </a:srgb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0" name="Straight Arrow Connector 39"/>
          <p:cNvCxnSpPr/>
          <p:nvPr/>
        </p:nvCxnSpPr>
        <p:spPr bwMode="auto">
          <a:xfrm flipV="1">
            <a:off x="5670497" y="2743161"/>
            <a:ext cx="0" cy="430760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rgbClr val="009D45">
                <a:alpha val="70000"/>
              </a:srgbClr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1279676823"/>
      </p:ext>
    </p:extLst>
  </p:cSld>
  <p:clrMapOvr>
    <a:masterClrMapping/>
  </p:clrMapOvr>
  <p:transition advTm="7266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2246101" y="714102"/>
            <a:ext cx="4651796" cy="5513181"/>
            <a:chOff x="6137760" y="-404989"/>
            <a:chExt cx="2187083" cy="2592072"/>
          </a:xfrm>
        </p:grpSpPr>
        <p:sp>
          <p:nvSpPr>
            <p:cNvPr id="9" name="Oval 8"/>
            <p:cNvSpPr/>
            <p:nvPr/>
          </p:nvSpPr>
          <p:spPr>
            <a:xfrm>
              <a:off x="6137760" y="0"/>
              <a:ext cx="2187083" cy="2187083"/>
            </a:xfrm>
            <a:prstGeom prst="ellipse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alpha val="50000"/>
                <a:hueOff val="0"/>
                <a:satOff val="0"/>
                <a:lumOff val="0"/>
                <a:alphaOff val="0"/>
              </a:schemeClr>
            </a:fillRef>
            <a:effectRef idx="3">
              <a:schemeClr val="accent1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</p:sp>
        <p:sp>
          <p:nvSpPr>
            <p:cNvPr id="10" name="Oval 4"/>
            <p:cNvSpPr/>
            <p:nvPr/>
          </p:nvSpPr>
          <p:spPr>
            <a:xfrm>
              <a:off x="6458051" y="-404989"/>
              <a:ext cx="1546501" cy="154650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spcFirstLastPara="0" vert="horz" wrap="square" lIns="120362" tIns="20320" rIns="120362" bIns="20320" numCol="1" spcCol="1270" anchor="ctr" anchorCtr="0">
              <a:noAutofit/>
            </a:bodyPr>
            <a:lstStyle/>
            <a:p>
              <a:pPr lvl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3200" b="1" dirty="0" smtClean="0">
                  <a:latin typeface="Century Gothic"/>
                  <a:cs typeface="Century Gothic"/>
                </a:rPr>
                <a:t>WORLD</a:t>
              </a:r>
              <a:endParaRPr lang="en-US" sz="3200" b="1" i="0" kern="1200" dirty="0" smtClean="0">
                <a:latin typeface="Century Gothic"/>
                <a:cs typeface="Century Gothic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RISK</a:t>
            </a:r>
            <a:endParaRPr lang="en-US" sz="2400" dirty="0"/>
          </a:p>
        </p:txBody>
      </p:sp>
      <p:sp>
        <p:nvSpPr>
          <p:cNvPr id="6" name="Oval 5"/>
          <p:cNvSpPr/>
          <p:nvPr/>
        </p:nvSpPr>
        <p:spPr>
          <a:xfrm>
            <a:off x="3666953" y="2996340"/>
            <a:ext cx="1810092" cy="1810092"/>
          </a:xfrm>
          <a:prstGeom prst="ellipse">
            <a:avLst/>
          </a:prstGeom>
          <a:solidFill>
            <a:srgbClr val="6A9AC5">
              <a:alpha val="50000"/>
            </a:srgbClr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3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</p:sp>
      <p:sp>
        <p:nvSpPr>
          <p:cNvPr id="32" name="Oval 31"/>
          <p:cNvSpPr/>
          <p:nvPr/>
        </p:nvSpPr>
        <p:spPr bwMode="auto">
          <a:xfrm>
            <a:off x="4035418" y="3367653"/>
            <a:ext cx="1067465" cy="1067465"/>
          </a:xfrm>
          <a:prstGeom prst="ellipse">
            <a:avLst/>
          </a:prstGeom>
          <a:solidFill>
            <a:srgbClr val="D33021">
              <a:alpha val="93000"/>
            </a:srgbClr>
          </a:solidFill>
          <a:ln w="127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222019" y="6132716"/>
            <a:ext cx="35409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 smtClean="0">
                <a:solidFill>
                  <a:srgbClr val="071C57"/>
                </a:solidFill>
              </a:rPr>
              <a:t>- solution</a:t>
            </a:r>
            <a:endParaRPr lang="en-US" sz="2000" dirty="0">
              <a:solidFill>
                <a:srgbClr val="071C57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56620" y="4504143"/>
            <a:ext cx="19087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47B4A"/>
                </a:solidFill>
              </a:rPr>
              <a:t>LEGEND</a:t>
            </a:r>
          </a:p>
          <a:p>
            <a:pPr algn="ctr"/>
            <a:r>
              <a:rPr lang="en-US" dirty="0" smtClean="0">
                <a:solidFill>
                  <a:srgbClr val="071C57"/>
                </a:solidFill>
              </a:rPr>
              <a:t>SERVERS</a:t>
            </a:r>
          </a:p>
          <a:p>
            <a:pPr algn="ctr"/>
            <a:r>
              <a:rPr lang="en-US" dirty="0" smtClean="0">
                <a:solidFill>
                  <a:srgbClr val="071C57"/>
                </a:solidFill>
              </a:rPr>
              <a:t>CODE</a:t>
            </a:r>
          </a:p>
        </p:txBody>
      </p:sp>
      <p:sp>
        <p:nvSpPr>
          <p:cNvPr id="31" name="Oval 30"/>
          <p:cNvSpPr/>
          <p:nvPr/>
        </p:nvSpPr>
        <p:spPr bwMode="auto">
          <a:xfrm>
            <a:off x="925020" y="5583827"/>
            <a:ext cx="576259" cy="576259"/>
          </a:xfrm>
          <a:prstGeom prst="ellipse">
            <a:avLst/>
          </a:prstGeom>
          <a:solidFill>
            <a:srgbClr val="D33021">
              <a:alpha val="93000"/>
            </a:srgbClr>
          </a:solidFill>
          <a:ln w="127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Oval 4"/>
          <p:cNvSpPr/>
          <p:nvPr/>
        </p:nvSpPr>
        <p:spPr>
          <a:xfrm>
            <a:off x="3926959" y="3261421"/>
            <a:ext cx="1279928" cy="1279928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spcFirstLastPara="0" vert="horz" wrap="square" lIns="120362" tIns="20320" rIns="120362" bIns="20320" numCol="1" spcCol="1270" anchor="ctr" anchorCtr="0">
            <a:noAutofit/>
          </a:bodyPr>
          <a:lstStyle/>
          <a:p>
            <a:pPr lvl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200" b="1" dirty="0" smtClean="0">
                <a:latin typeface="Century Gothic"/>
                <a:cs typeface="Century Gothic"/>
              </a:rPr>
              <a:t>UF</a:t>
            </a:r>
            <a:endParaRPr lang="en-US" sz="3200" b="1" i="0" kern="1200" dirty="0" smtClean="0">
              <a:latin typeface="Century Gothic"/>
              <a:cs typeface="Century Gothic"/>
            </a:endParaRPr>
          </a:p>
        </p:txBody>
      </p:sp>
      <p:cxnSp>
        <p:nvCxnSpPr>
          <p:cNvPr id="12" name="Straight Arrow Connector 11"/>
          <p:cNvCxnSpPr/>
          <p:nvPr/>
        </p:nvCxnSpPr>
        <p:spPr bwMode="auto">
          <a:xfrm>
            <a:off x="5556358" y="683871"/>
            <a:ext cx="1" cy="613457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rgbClr val="009D45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1580142337"/>
      </p:ext>
    </p:extLst>
  </p:cSld>
  <p:clrMapOvr>
    <a:masterClrMapping/>
  </p:clrMapOvr>
  <p:transition advTm="9545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 REVIEW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2514600" y="2115231"/>
            <a:ext cx="4114800" cy="1062681"/>
            <a:chOff x="1808323" y="2057402"/>
            <a:chExt cx="5568660" cy="1062681"/>
          </a:xfrm>
        </p:grpSpPr>
        <p:grpSp>
          <p:nvGrpSpPr>
            <p:cNvPr id="5" name="Group 4"/>
            <p:cNvGrpSpPr/>
            <p:nvPr/>
          </p:nvGrpSpPr>
          <p:grpSpPr>
            <a:xfrm>
              <a:off x="1808323" y="2057402"/>
              <a:ext cx="5568660" cy="1062681"/>
              <a:chOff x="803189" y="1940011"/>
              <a:chExt cx="3632887" cy="1062681"/>
            </a:xfrm>
            <a:solidFill>
              <a:srgbClr val="8F949A"/>
            </a:solidFill>
          </p:grpSpPr>
          <p:sp>
            <p:nvSpPr>
              <p:cNvPr id="6" name="Rectangle 5"/>
              <p:cNvSpPr/>
              <p:nvPr/>
            </p:nvSpPr>
            <p:spPr bwMode="auto">
              <a:xfrm>
                <a:off x="803189" y="1940011"/>
                <a:ext cx="3591321" cy="1062681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803189" y="2273643"/>
                <a:ext cx="363288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 smtClean="0"/>
                  <a:t>FRAGMENTATION</a:t>
                </a:r>
                <a:endParaRPr lang="en-US" sz="2000" b="1" dirty="0"/>
              </a:p>
            </p:txBody>
          </p:sp>
        </p:grpSp>
        <p:cxnSp>
          <p:nvCxnSpPr>
            <p:cNvPr id="12" name="Straight Arrow Connector 11"/>
            <p:cNvCxnSpPr/>
            <p:nvPr/>
          </p:nvCxnSpPr>
          <p:spPr bwMode="auto">
            <a:xfrm>
              <a:off x="6298973" y="2282014"/>
              <a:ext cx="1" cy="613457"/>
            </a:xfrm>
            <a:prstGeom prst="straightConnector1">
              <a:avLst/>
            </a:prstGeom>
            <a:solidFill>
              <a:schemeClr val="accent1"/>
            </a:solidFill>
            <a:ln w="508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grpSp>
        <p:nvGrpSpPr>
          <p:cNvPr id="4" name="Group 3"/>
          <p:cNvGrpSpPr/>
          <p:nvPr/>
        </p:nvGrpSpPr>
        <p:grpSpPr>
          <a:xfrm>
            <a:off x="381000" y="4646310"/>
            <a:ext cx="4067718" cy="1062681"/>
            <a:chOff x="1808323" y="3256006"/>
            <a:chExt cx="5568660" cy="1062681"/>
          </a:xfrm>
          <a:solidFill>
            <a:srgbClr val="6A9AC5"/>
          </a:solidFill>
        </p:grpSpPr>
        <p:grpSp>
          <p:nvGrpSpPr>
            <p:cNvPr id="8" name="Group 7"/>
            <p:cNvGrpSpPr/>
            <p:nvPr/>
          </p:nvGrpSpPr>
          <p:grpSpPr>
            <a:xfrm>
              <a:off x="1808323" y="3256006"/>
              <a:ext cx="5568660" cy="1062681"/>
              <a:chOff x="803189" y="1940011"/>
              <a:chExt cx="3632887" cy="1062681"/>
            </a:xfrm>
            <a:grpFill/>
          </p:grpSpPr>
          <p:sp>
            <p:nvSpPr>
              <p:cNvPr id="9" name="Rectangle 8"/>
              <p:cNvSpPr/>
              <p:nvPr/>
            </p:nvSpPr>
            <p:spPr bwMode="auto">
              <a:xfrm>
                <a:off x="803189" y="1940011"/>
                <a:ext cx="3632887" cy="1062681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803189" y="2273643"/>
                <a:ext cx="363288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 smtClean="0"/>
                  <a:t>COLLABORATION</a:t>
                </a:r>
                <a:endParaRPr lang="en-US" sz="2000" b="1" dirty="0"/>
              </a:p>
            </p:txBody>
          </p:sp>
        </p:grpSp>
        <p:cxnSp>
          <p:nvCxnSpPr>
            <p:cNvPr id="13" name="Straight Arrow Connector 12"/>
            <p:cNvCxnSpPr/>
            <p:nvPr/>
          </p:nvCxnSpPr>
          <p:spPr bwMode="auto">
            <a:xfrm rot="10800000">
              <a:off x="6298640" y="3468665"/>
              <a:ext cx="1" cy="613457"/>
            </a:xfrm>
            <a:prstGeom prst="straightConnector1">
              <a:avLst/>
            </a:prstGeom>
            <a:grpFill/>
            <a:ln w="508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grpSp>
        <p:nvGrpSpPr>
          <p:cNvPr id="43" name="Group 42"/>
          <p:cNvGrpSpPr/>
          <p:nvPr/>
        </p:nvGrpSpPr>
        <p:grpSpPr>
          <a:xfrm>
            <a:off x="380999" y="3359088"/>
            <a:ext cx="4067718" cy="1062681"/>
            <a:chOff x="1787669" y="5653214"/>
            <a:chExt cx="5568661" cy="1062681"/>
          </a:xfrm>
        </p:grpSpPr>
        <p:grpSp>
          <p:nvGrpSpPr>
            <p:cNvPr id="24" name="Group 23"/>
            <p:cNvGrpSpPr/>
            <p:nvPr/>
          </p:nvGrpSpPr>
          <p:grpSpPr>
            <a:xfrm>
              <a:off x="1787669" y="5653214"/>
              <a:ext cx="5568661" cy="1062681"/>
              <a:chOff x="803189" y="1940011"/>
              <a:chExt cx="3632887" cy="1062681"/>
            </a:xfrm>
            <a:solidFill>
              <a:srgbClr val="8F949A"/>
            </a:solidFill>
          </p:grpSpPr>
          <p:sp>
            <p:nvSpPr>
              <p:cNvPr id="26" name="Rectangle 25"/>
              <p:cNvSpPr/>
              <p:nvPr/>
            </p:nvSpPr>
            <p:spPr bwMode="auto">
              <a:xfrm>
                <a:off x="803189" y="1940011"/>
                <a:ext cx="3632887" cy="1062681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803189" y="2273643"/>
                <a:ext cx="363288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 smtClean="0"/>
                  <a:t>BARRIERS</a:t>
                </a:r>
                <a:endParaRPr lang="en-US" sz="2000" b="1" dirty="0"/>
              </a:p>
            </p:txBody>
          </p:sp>
        </p:grpSp>
        <p:cxnSp>
          <p:nvCxnSpPr>
            <p:cNvPr id="38" name="Straight Arrow Connector 37"/>
            <p:cNvCxnSpPr/>
            <p:nvPr/>
          </p:nvCxnSpPr>
          <p:spPr bwMode="auto">
            <a:xfrm>
              <a:off x="5701366" y="5877755"/>
              <a:ext cx="1" cy="613457"/>
            </a:xfrm>
            <a:prstGeom prst="straightConnector1">
              <a:avLst/>
            </a:prstGeom>
            <a:solidFill>
              <a:schemeClr val="accent1"/>
            </a:solidFill>
            <a:ln w="508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grpSp>
        <p:nvGrpSpPr>
          <p:cNvPr id="41" name="Group 40"/>
          <p:cNvGrpSpPr/>
          <p:nvPr/>
        </p:nvGrpSpPr>
        <p:grpSpPr>
          <a:xfrm>
            <a:off x="4612480" y="3359088"/>
            <a:ext cx="4067718" cy="1062681"/>
            <a:chOff x="1787669" y="6858000"/>
            <a:chExt cx="5568661" cy="1062681"/>
          </a:xfrm>
        </p:grpSpPr>
        <p:grpSp>
          <p:nvGrpSpPr>
            <p:cNvPr id="29" name="Group 28"/>
            <p:cNvGrpSpPr/>
            <p:nvPr/>
          </p:nvGrpSpPr>
          <p:grpSpPr>
            <a:xfrm>
              <a:off x="1787669" y="6858000"/>
              <a:ext cx="5568661" cy="1062681"/>
              <a:chOff x="803189" y="1940011"/>
              <a:chExt cx="3632887" cy="1062681"/>
            </a:xfrm>
            <a:solidFill>
              <a:srgbClr val="8F949A"/>
            </a:solidFill>
          </p:grpSpPr>
          <p:sp>
            <p:nvSpPr>
              <p:cNvPr id="31" name="Rectangle 30"/>
              <p:cNvSpPr/>
              <p:nvPr/>
            </p:nvSpPr>
            <p:spPr bwMode="auto">
              <a:xfrm>
                <a:off x="803189" y="1940011"/>
                <a:ext cx="3632887" cy="1062681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803189" y="2273643"/>
                <a:ext cx="363288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 smtClean="0"/>
                  <a:t>REINVENTING THE WHEEL</a:t>
                </a:r>
                <a:endParaRPr lang="en-US" sz="2000" b="1" dirty="0"/>
              </a:p>
            </p:txBody>
          </p:sp>
        </p:grpSp>
        <p:cxnSp>
          <p:nvCxnSpPr>
            <p:cNvPr id="39" name="Straight Arrow Connector 38"/>
            <p:cNvCxnSpPr/>
            <p:nvPr/>
          </p:nvCxnSpPr>
          <p:spPr bwMode="auto">
            <a:xfrm>
              <a:off x="7034982" y="7082611"/>
              <a:ext cx="1" cy="613457"/>
            </a:xfrm>
            <a:prstGeom prst="straightConnector1">
              <a:avLst/>
            </a:prstGeom>
            <a:solidFill>
              <a:schemeClr val="accent1"/>
            </a:solidFill>
            <a:ln w="508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grpSp>
        <p:nvGrpSpPr>
          <p:cNvPr id="42" name="Group 41"/>
          <p:cNvGrpSpPr/>
          <p:nvPr/>
        </p:nvGrpSpPr>
        <p:grpSpPr>
          <a:xfrm>
            <a:off x="4612480" y="4624695"/>
            <a:ext cx="4150519" cy="1062681"/>
            <a:chOff x="1787668" y="8042762"/>
            <a:chExt cx="5568661" cy="1062681"/>
          </a:xfrm>
        </p:grpSpPr>
        <p:grpSp>
          <p:nvGrpSpPr>
            <p:cNvPr id="34" name="Group 33"/>
            <p:cNvGrpSpPr/>
            <p:nvPr/>
          </p:nvGrpSpPr>
          <p:grpSpPr>
            <a:xfrm>
              <a:off x="1787668" y="8042762"/>
              <a:ext cx="5568661" cy="1062681"/>
              <a:chOff x="803189" y="1940011"/>
              <a:chExt cx="3632887" cy="1062681"/>
            </a:xfrm>
            <a:solidFill>
              <a:srgbClr val="8F949A"/>
            </a:solidFill>
          </p:grpSpPr>
          <p:sp>
            <p:nvSpPr>
              <p:cNvPr id="36" name="Rectangle 35"/>
              <p:cNvSpPr/>
              <p:nvPr/>
            </p:nvSpPr>
            <p:spPr bwMode="auto">
              <a:xfrm>
                <a:off x="803189" y="1940011"/>
                <a:ext cx="3632887" cy="1062681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37" name="TextBox 36"/>
              <p:cNvSpPr txBox="1"/>
              <p:nvPr/>
            </p:nvSpPr>
            <p:spPr>
              <a:xfrm>
                <a:off x="803189" y="2273643"/>
                <a:ext cx="363288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 smtClean="0"/>
                  <a:t>RISK</a:t>
                </a:r>
                <a:endParaRPr lang="en-US" sz="2000" b="1" dirty="0"/>
              </a:p>
            </p:txBody>
          </p:sp>
        </p:grpSp>
        <p:cxnSp>
          <p:nvCxnSpPr>
            <p:cNvPr id="40" name="Straight Arrow Connector 39"/>
            <p:cNvCxnSpPr/>
            <p:nvPr/>
          </p:nvCxnSpPr>
          <p:spPr bwMode="auto">
            <a:xfrm>
              <a:off x="5198749" y="8279325"/>
              <a:ext cx="1" cy="613457"/>
            </a:xfrm>
            <a:prstGeom prst="straightConnector1">
              <a:avLst/>
            </a:prstGeom>
            <a:solidFill>
              <a:schemeClr val="accent1"/>
            </a:solidFill>
            <a:ln w="508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531948342"/>
      </p:ext>
    </p:extLst>
  </p:cSld>
  <p:clrMapOvr>
    <a:masterClrMapping/>
  </p:clrMapOvr>
  <p:transition advTm="8304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TAKE HOME</a:t>
            </a:r>
            <a:endParaRPr lang="en-US" sz="2700" dirty="0"/>
          </a:p>
        </p:txBody>
      </p:sp>
      <p:sp>
        <p:nvSpPr>
          <p:cNvPr id="9" name="TextBox 8"/>
          <p:cNvSpPr txBox="1"/>
          <p:nvPr/>
        </p:nvSpPr>
        <p:spPr>
          <a:xfrm>
            <a:off x="404813" y="5603274"/>
            <a:ext cx="82724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2C305E"/>
                </a:solidFill>
              </a:rPr>
              <a:t>What could be outshines what is!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0325" y="1659924"/>
            <a:ext cx="3943350" cy="394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978390"/>
      </p:ext>
    </p:extLst>
  </p:cSld>
  <p:clrMapOvr>
    <a:masterClrMapping/>
  </p:clrMapOvr>
  <p:transition advTm="2431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1712" y="1600200"/>
            <a:ext cx="4600575" cy="46005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NOW LET’S GO ON A JOURNEY</a:t>
            </a:r>
            <a:endParaRPr lang="en-US" sz="2700" dirty="0"/>
          </a:p>
        </p:txBody>
      </p:sp>
    </p:spTree>
    <p:extLst>
      <p:ext uri="{BB962C8B-B14F-4D97-AF65-F5344CB8AC3E}">
        <p14:creationId xmlns:p14="http://schemas.microsoft.com/office/powerpoint/2010/main" val="71441631"/>
      </p:ext>
    </p:extLst>
  </p:cSld>
  <p:clrMapOvr>
    <a:masterClrMapping/>
  </p:clrMapOvr>
  <p:transition advTm="2299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TO LEARN ALL ABOUT GIT AND GITHUB</a:t>
            </a:r>
            <a:endParaRPr lang="en-US" sz="27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8209" y="2267141"/>
            <a:ext cx="3507582" cy="3507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580736"/>
      </p:ext>
    </p:extLst>
  </p:cSld>
  <p:clrMapOvr>
    <a:masterClrMapping/>
  </p:clrMapOvr>
  <p:transition advTm="391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GIT?</a:t>
            </a:r>
            <a:endParaRPr lang="en-US" sz="2700" dirty="0"/>
          </a:p>
        </p:txBody>
      </p:sp>
      <p:sp>
        <p:nvSpPr>
          <p:cNvPr id="9" name="TextBox 8"/>
          <p:cNvSpPr txBox="1"/>
          <p:nvPr/>
        </p:nvSpPr>
        <p:spPr>
          <a:xfrm>
            <a:off x="404813" y="5603274"/>
            <a:ext cx="827246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2C305E"/>
                </a:solidFill>
              </a:rPr>
              <a:t>S</a:t>
            </a:r>
            <a:r>
              <a:rPr lang="en-US" sz="2800" b="1" dirty="0" smtClean="0">
                <a:solidFill>
                  <a:srgbClr val="2C305E"/>
                </a:solidFill>
              </a:rPr>
              <a:t>napshots of code changes over time that can be undone or revisited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8906" y="1708643"/>
            <a:ext cx="3786188" cy="378618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1606" y="1490115"/>
            <a:ext cx="6300788" cy="3852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762052"/>
      </p:ext>
    </p:extLst>
  </p:cSld>
  <p:clrMapOvr>
    <a:masterClrMapping/>
  </p:clrMapOvr>
  <p:transition advTm="9587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SMART CHOICE</a:t>
            </a:r>
            <a:endParaRPr lang="en-US" dirty="0"/>
          </a:p>
        </p:txBody>
      </p:sp>
      <p:pic>
        <p:nvPicPr>
          <p:cNvPr id="2" name="Picture 1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84772" y="1549399"/>
            <a:ext cx="8577072" cy="4764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27192"/>
      </p:ext>
    </p:extLst>
  </p:cSld>
  <p:clrMapOvr>
    <a:masterClrMapping/>
  </p:clrMapOvr>
  <p:transition advTm="2238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65626"/>
            <a:ext cx="8220076" cy="1219200"/>
          </a:xfrm>
        </p:spPr>
        <p:txBody>
          <a:bodyPr>
            <a:normAutofit/>
          </a:bodyPr>
          <a:lstStyle/>
          <a:p>
            <a:r>
              <a:rPr lang="en-US" dirty="0" smtClean="0"/>
              <a:t>THE PROBLEMS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6982" y="1584826"/>
            <a:ext cx="4100512" cy="410051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04813" y="5603274"/>
            <a:ext cx="82724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2C305E"/>
                </a:solidFill>
              </a:rPr>
              <a:t>WHAT IS</a:t>
            </a:r>
          </a:p>
        </p:txBody>
      </p:sp>
    </p:spTree>
    <p:extLst>
      <p:ext uri="{BB962C8B-B14F-4D97-AF65-F5344CB8AC3E}">
        <p14:creationId xmlns:p14="http://schemas.microsoft.com/office/powerpoint/2010/main" val="2081564879"/>
      </p:ext>
    </p:extLst>
  </p:cSld>
  <p:clrMapOvr>
    <a:masterClrMapping/>
  </p:clrMapOvr>
  <p:transition advTm="4253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4 REASONS FOR GIT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112874" y="1982311"/>
            <a:ext cx="3192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2C305E"/>
                </a:solidFill>
                <a:latin typeface="Century Gothic" charset="0"/>
                <a:ea typeface="Century Gothic" charset="0"/>
                <a:cs typeface="Century Gothic" charset="0"/>
              </a:rPr>
              <a:t>Multiple people</a:t>
            </a:r>
            <a:endParaRPr lang="en-US" sz="2400" b="1" kern="0" dirty="0">
              <a:solidFill>
                <a:srgbClr val="2C305E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5" name="Oval 4"/>
          <p:cNvSpPr/>
          <p:nvPr/>
        </p:nvSpPr>
        <p:spPr>
          <a:xfrm>
            <a:off x="405687" y="1969955"/>
            <a:ext cx="561421" cy="567362"/>
          </a:xfrm>
          <a:prstGeom prst="ellipse">
            <a:avLst/>
          </a:prstGeom>
          <a:solidFill>
            <a:srgbClr val="1466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  <a:latin typeface="Century Gothic"/>
                <a:ea typeface="Tahoma" panose="020B0604030504040204" pitchFamily="34" charset="0"/>
                <a:cs typeface="Century Gothic"/>
              </a:rPr>
              <a:t>01</a:t>
            </a:r>
            <a:endParaRPr lang="en-US" sz="1600" dirty="0">
              <a:solidFill>
                <a:schemeClr val="tx1"/>
              </a:solidFill>
              <a:latin typeface="Century Gothic"/>
              <a:ea typeface="Tahoma" panose="020B0604030504040204" pitchFamily="34" charset="0"/>
              <a:cs typeface="Century Gothic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12873" y="3163293"/>
            <a:ext cx="30908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81D58"/>
                </a:solidFill>
                <a:latin typeface="Century Gothic"/>
                <a:ea typeface="Tahoma" panose="020B0604030504040204" pitchFamily="34" charset="0"/>
                <a:cs typeface="Century Gothic"/>
              </a:rPr>
              <a:t>Modularity</a:t>
            </a:r>
            <a:endParaRPr lang="en-US" sz="1400" b="1" kern="0" dirty="0">
              <a:solidFill>
                <a:srgbClr val="081D58"/>
              </a:solidFill>
              <a:latin typeface="Century Gothic"/>
              <a:ea typeface="Tahoma" panose="020B0604030504040204" pitchFamily="34" charset="0"/>
              <a:cs typeface="Century Gothic"/>
            </a:endParaRPr>
          </a:p>
        </p:txBody>
      </p:sp>
      <p:sp>
        <p:nvSpPr>
          <p:cNvPr id="8" name="Oval 7"/>
          <p:cNvSpPr/>
          <p:nvPr/>
        </p:nvSpPr>
        <p:spPr>
          <a:xfrm>
            <a:off x="405688" y="3151687"/>
            <a:ext cx="561421" cy="567361"/>
          </a:xfrm>
          <a:prstGeom prst="ellipse">
            <a:avLst/>
          </a:prstGeom>
          <a:solidFill>
            <a:srgbClr val="1466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Century Gothic"/>
                <a:ea typeface="Tahoma" panose="020B0604030504040204" pitchFamily="34" charset="0"/>
                <a:cs typeface="Century Gothic"/>
              </a:rPr>
              <a:t>02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415886" y="1982311"/>
            <a:ext cx="31246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81D58"/>
                </a:solidFill>
                <a:latin typeface="Century Gothic"/>
                <a:ea typeface="Tahoma" panose="020B0604030504040204" pitchFamily="34" charset="0"/>
                <a:cs typeface="Century Gothic"/>
              </a:rPr>
              <a:t>Time travel</a:t>
            </a:r>
            <a:endParaRPr lang="en-US" sz="1400" b="1" kern="0" dirty="0">
              <a:solidFill>
                <a:srgbClr val="081D58"/>
              </a:solidFill>
              <a:latin typeface="Century Gothic"/>
              <a:ea typeface="Tahoma" panose="020B0604030504040204" pitchFamily="34" charset="0"/>
              <a:cs typeface="Century Gothic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4708699" y="1969954"/>
            <a:ext cx="561421" cy="567362"/>
          </a:xfrm>
          <a:prstGeom prst="ellipse">
            <a:avLst/>
          </a:prstGeom>
          <a:solidFill>
            <a:srgbClr val="1466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  <a:latin typeface="Century Gothic"/>
                <a:ea typeface="Tahoma" panose="020B0604030504040204" pitchFamily="34" charset="0"/>
                <a:cs typeface="Century Gothic"/>
              </a:rPr>
              <a:t>03</a:t>
            </a:r>
            <a:endParaRPr lang="en-US" sz="1600" dirty="0">
              <a:solidFill>
                <a:schemeClr val="tx1"/>
              </a:solidFill>
              <a:latin typeface="Century Gothic"/>
              <a:ea typeface="Tahoma" panose="020B0604030504040204" pitchFamily="34" charset="0"/>
              <a:cs typeface="Century Gothic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415886" y="3163293"/>
            <a:ext cx="34439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kern="0" dirty="0" smtClean="0">
                <a:solidFill>
                  <a:srgbClr val="081D58"/>
                </a:solidFill>
                <a:latin typeface="Century Gothic"/>
                <a:ea typeface="Tahoma" panose="020B0604030504040204" pitchFamily="34" charset="0"/>
                <a:cs typeface="Century Gothic"/>
              </a:rPr>
              <a:t>Work offline</a:t>
            </a:r>
            <a:endParaRPr lang="en-US" sz="1400" b="1" kern="0" dirty="0">
              <a:solidFill>
                <a:srgbClr val="081D58"/>
              </a:solidFill>
              <a:latin typeface="Century Gothic"/>
              <a:ea typeface="Tahoma" panose="020B0604030504040204" pitchFamily="34" charset="0"/>
              <a:cs typeface="Century Gothic"/>
            </a:endParaRPr>
          </a:p>
        </p:txBody>
      </p:sp>
      <p:sp>
        <p:nvSpPr>
          <p:cNvPr id="17" name="Oval 16"/>
          <p:cNvSpPr/>
          <p:nvPr/>
        </p:nvSpPr>
        <p:spPr>
          <a:xfrm>
            <a:off x="4708699" y="3151687"/>
            <a:ext cx="561421" cy="567362"/>
          </a:xfrm>
          <a:prstGeom prst="ellipse">
            <a:avLst/>
          </a:prstGeom>
          <a:solidFill>
            <a:srgbClr val="1466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  <a:latin typeface="Century Gothic"/>
                <a:ea typeface="Tahoma" panose="020B0604030504040204" pitchFamily="34" charset="0"/>
                <a:cs typeface="Century Gothic"/>
              </a:rPr>
              <a:t>04</a:t>
            </a:r>
            <a:endParaRPr lang="en-US" sz="1600" dirty="0">
              <a:solidFill>
                <a:schemeClr val="tx1"/>
              </a:solidFill>
              <a:latin typeface="Century Gothic"/>
              <a:ea typeface="Tahoma" panose="020B0604030504040204" pitchFamily="34" charset="0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905574284"/>
      </p:ext>
    </p:extLst>
  </p:cSld>
  <p:clrMapOvr>
    <a:masterClrMapping/>
  </p:clrMapOvr>
  <p:transition advTm="3770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8825" y="2284412"/>
            <a:ext cx="2644775" cy="26447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MULTIPLE PEOPLE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950" y="2438400"/>
            <a:ext cx="2441572" cy="244157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7903" y="2374900"/>
            <a:ext cx="2400300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301819"/>
      </p:ext>
    </p:extLst>
  </p:cSld>
  <p:clrMapOvr>
    <a:masterClrMapping/>
  </p:clrMapOvr>
  <p:transition advTm="13249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MULTIPLE PEOPLE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05000"/>
            <a:ext cx="7708900" cy="4419600"/>
          </a:xfrm>
        </p:spPr>
        <p:txBody>
          <a:bodyPr>
            <a:normAutofit/>
          </a:bodyPr>
          <a:lstStyle/>
          <a:p>
            <a:r>
              <a:rPr lang="en-US" dirty="0" smtClean="0"/>
              <a:t>Multiple people can work on the same file at the same time without destroying each others work</a:t>
            </a:r>
          </a:p>
          <a:p>
            <a:r>
              <a:rPr lang="en-US" sz="2800" dirty="0" smtClean="0"/>
              <a:t>Leads </a:t>
            </a:r>
            <a:r>
              <a:rPr lang="en-US" sz="2800" dirty="0"/>
              <a:t>to </a:t>
            </a:r>
            <a:r>
              <a:rPr lang="en-US" sz="2800" dirty="0" smtClean="0"/>
              <a:t>greater productivity (more people), </a:t>
            </a:r>
            <a:r>
              <a:rPr lang="en-US" sz="2800" dirty="0"/>
              <a:t>and </a:t>
            </a:r>
            <a:r>
              <a:rPr lang="en-US" sz="2800" dirty="0" smtClean="0"/>
              <a:t>quality (more eyes)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243911628"/>
      </p:ext>
    </p:extLst>
  </p:cSld>
  <p:clrMapOvr>
    <a:masterClrMapping/>
  </p:clrMapOvr>
  <p:transition advTm="797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MODULARITY/BRANCHES</a:t>
            </a:r>
            <a:endParaRPr lang="en-US" sz="2000" i="1" dirty="0"/>
          </a:p>
        </p:txBody>
      </p:sp>
      <p:sp>
        <p:nvSpPr>
          <p:cNvPr id="9" name="TextBox 8"/>
          <p:cNvSpPr txBox="1"/>
          <p:nvPr/>
        </p:nvSpPr>
        <p:spPr>
          <a:xfrm>
            <a:off x="404813" y="5603274"/>
            <a:ext cx="82724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2C305E"/>
                </a:solidFill>
              </a:rPr>
              <a:t>Master is always deployable</a:t>
            </a:r>
            <a:r>
              <a:rPr lang="is-IS" sz="2800" b="1" dirty="0" smtClean="0">
                <a:solidFill>
                  <a:srgbClr val="2C305E"/>
                </a:solidFill>
              </a:rPr>
              <a:t>…</a:t>
            </a:r>
            <a:endParaRPr lang="en-US" sz="2800" b="1" dirty="0" smtClean="0">
              <a:solidFill>
                <a:srgbClr val="2C305E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8906" y="1708643"/>
            <a:ext cx="3786188" cy="378618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1606" y="1496091"/>
            <a:ext cx="6300788" cy="3852883"/>
          </a:xfrm>
          <a:prstGeom prst="rect">
            <a:avLst/>
          </a:prstGeom>
          <a:solidFill>
            <a:srgbClr val="6A9AC5"/>
          </a:solidFill>
        </p:spPr>
      </p:pic>
      <p:sp>
        <p:nvSpPr>
          <p:cNvPr id="3" name="Rectangle 2"/>
          <p:cNvSpPr/>
          <p:nvPr/>
        </p:nvSpPr>
        <p:spPr bwMode="auto">
          <a:xfrm>
            <a:off x="2678906" y="1612728"/>
            <a:ext cx="1010592" cy="247748"/>
          </a:xfrm>
          <a:prstGeom prst="rect">
            <a:avLst/>
          </a:prstGeom>
          <a:solidFill>
            <a:srgbClr val="B288EB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6698512" y="4933507"/>
            <a:ext cx="925032" cy="308344"/>
          </a:xfrm>
          <a:prstGeom prst="rect">
            <a:avLst/>
          </a:prstGeom>
          <a:solidFill>
            <a:srgbClr val="47D3A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94345" y="1612728"/>
            <a:ext cx="10951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chemeClr val="accent4">
                    <a:lumMod val="10000"/>
                  </a:schemeClr>
                </a:solidFill>
              </a:rPr>
              <a:t>Feature</a:t>
            </a:r>
            <a:endParaRPr lang="en-US" sz="1100" dirty="0">
              <a:solidFill>
                <a:schemeClr val="accent4">
                  <a:lumMod val="10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599966" y="4967882"/>
            <a:ext cx="10951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chemeClr val="accent4">
                    <a:lumMod val="10000"/>
                  </a:schemeClr>
                </a:solidFill>
              </a:rPr>
              <a:t>Bug</a:t>
            </a:r>
            <a:endParaRPr lang="en-US" sz="1100" dirty="0">
              <a:solidFill>
                <a:schemeClr val="accent4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9742172"/>
      </p:ext>
    </p:extLst>
  </p:cSld>
  <p:clrMapOvr>
    <a:masterClrMapping/>
  </p:clrMapOvr>
  <p:transition advTm="616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MODULARITY/BRANCHES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05000"/>
            <a:ext cx="7708900" cy="4419600"/>
          </a:xfrm>
        </p:spPr>
        <p:txBody>
          <a:bodyPr>
            <a:normAutofit/>
          </a:bodyPr>
          <a:lstStyle/>
          <a:p>
            <a:r>
              <a:rPr lang="en-US" dirty="0" smtClean="0"/>
              <a:t>Makes it less likely unfinished work will accidentally mix-in with production code</a:t>
            </a:r>
          </a:p>
          <a:p>
            <a:r>
              <a:rPr lang="en-US" dirty="0" smtClean="0"/>
              <a:t>Prevents us from having things like index1.html, index2.html, index3.html, etc.</a:t>
            </a:r>
          </a:p>
          <a:p>
            <a:r>
              <a:rPr lang="en-US" dirty="0"/>
              <a:t>Leads to greater productivity and </a:t>
            </a:r>
            <a:r>
              <a:rPr lang="en-US" dirty="0" smtClean="0"/>
              <a:t>quality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155038"/>
      </p:ext>
    </p:extLst>
  </p:cSld>
  <p:clrMapOvr>
    <a:masterClrMapping/>
  </p:clrMapOvr>
  <p:transition advTm="936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MODULARITY/BRANCHES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1808323" y="2057402"/>
            <a:ext cx="5568660" cy="1062681"/>
            <a:chOff x="803189" y="1940011"/>
            <a:chExt cx="3632887" cy="1062681"/>
          </a:xfrm>
          <a:solidFill>
            <a:srgbClr val="8F949A"/>
          </a:solidFill>
        </p:grpSpPr>
        <p:sp>
          <p:nvSpPr>
            <p:cNvPr id="6" name="Rectangle 5"/>
            <p:cNvSpPr/>
            <p:nvPr/>
          </p:nvSpPr>
          <p:spPr bwMode="auto">
            <a:xfrm>
              <a:off x="803189" y="1940011"/>
              <a:ext cx="3632887" cy="1062681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03189" y="2273643"/>
              <a:ext cx="36328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/>
                <a:t>FEATURES</a:t>
              </a:r>
              <a:endParaRPr lang="en-US" b="1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1808323" y="3256006"/>
            <a:ext cx="5568660" cy="1062681"/>
            <a:chOff x="803189" y="1940011"/>
            <a:chExt cx="3632887" cy="1062681"/>
          </a:xfrm>
          <a:solidFill>
            <a:srgbClr val="8F949A"/>
          </a:solidFill>
        </p:grpSpPr>
        <p:sp>
          <p:nvSpPr>
            <p:cNvPr id="9" name="Rectangle 8"/>
            <p:cNvSpPr/>
            <p:nvPr/>
          </p:nvSpPr>
          <p:spPr bwMode="auto">
            <a:xfrm>
              <a:off x="803189" y="1940011"/>
              <a:ext cx="3632887" cy="1062681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03189" y="2273643"/>
              <a:ext cx="36328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/>
                <a:t>EXPERIMENTS</a:t>
              </a:r>
              <a:endParaRPr lang="en-US" b="1" dirty="0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1808322" y="4454610"/>
            <a:ext cx="5568661" cy="1062681"/>
            <a:chOff x="803189" y="1940011"/>
            <a:chExt cx="3632887" cy="1062681"/>
          </a:xfrm>
          <a:solidFill>
            <a:srgbClr val="8F949A"/>
          </a:solidFill>
        </p:grpSpPr>
        <p:sp>
          <p:nvSpPr>
            <p:cNvPr id="16" name="Rectangle 15"/>
            <p:cNvSpPr/>
            <p:nvPr/>
          </p:nvSpPr>
          <p:spPr bwMode="auto">
            <a:xfrm>
              <a:off x="803189" y="1940011"/>
              <a:ext cx="3632887" cy="1062681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803189" y="2273643"/>
              <a:ext cx="36328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/>
                <a:t>BUGS</a:t>
              </a:r>
              <a:endParaRPr 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413787924"/>
      </p:ext>
    </p:extLst>
  </p:cSld>
  <p:clrMapOvr>
    <a:masterClrMapping/>
  </p:clrMapOvr>
  <p:transition advTm="7218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FEATURES </a:t>
            </a:r>
            <a:r>
              <a:rPr lang="en-US" sz="2000" i="1" dirty="0" smtClean="0"/>
              <a:t>MODULARITY</a:t>
            </a:r>
            <a:endParaRPr lang="en-US" sz="2000" i="1" dirty="0"/>
          </a:p>
        </p:txBody>
      </p:sp>
      <p:sp>
        <p:nvSpPr>
          <p:cNvPr id="9" name="TextBox 8"/>
          <p:cNvSpPr txBox="1"/>
          <p:nvPr/>
        </p:nvSpPr>
        <p:spPr>
          <a:xfrm>
            <a:off x="404813" y="5603274"/>
            <a:ext cx="82724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2C305E"/>
                </a:solidFill>
              </a:rPr>
              <a:t>Master is always deployable</a:t>
            </a:r>
            <a:r>
              <a:rPr lang="is-IS" sz="2800" b="1" dirty="0" smtClean="0">
                <a:solidFill>
                  <a:srgbClr val="2C305E"/>
                </a:solidFill>
              </a:rPr>
              <a:t>…</a:t>
            </a:r>
            <a:endParaRPr lang="en-US" sz="2800" b="1" dirty="0" smtClean="0">
              <a:solidFill>
                <a:srgbClr val="2C305E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8906" y="1708643"/>
            <a:ext cx="3786188" cy="378618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1606" y="1490115"/>
            <a:ext cx="6300788" cy="3852883"/>
          </a:xfrm>
          <a:prstGeom prst="rect">
            <a:avLst/>
          </a:prstGeom>
          <a:solidFill>
            <a:srgbClr val="6A9AC5"/>
          </a:solidFill>
        </p:spPr>
      </p:pic>
      <p:sp>
        <p:nvSpPr>
          <p:cNvPr id="3" name="Rectangle 2"/>
          <p:cNvSpPr/>
          <p:nvPr/>
        </p:nvSpPr>
        <p:spPr bwMode="auto">
          <a:xfrm>
            <a:off x="2678906" y="1612728"/>
            <a:ext cx="1010592" cy="247748"/>
          </a:xfrm>
          <a:prstGeom prst="rect">
            <a:avLst/>
          </a:prstGeom>
          <a:solidFill>
            <a:srgbClr val="B288EB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6698512" y="4933507"/>
            <a:ext cx="925032" cy="308344"/>
          </a:xfrm>
          <a:prstGeom prst="rect">
            <a:avLst/>
          </a:prstGeom>
          <a:solidFill>
            <a:srgbClr val="47D3A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94345" y="1612728"/>
            <a:ext cx="10951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chemeClr val="accent4">
                    <a:lumMod val="10000"/>
                  </a:schemeClr>
                </a:solidFill>
              </a:rPr>
              <a:t>Feature A</a:t>
            </a:r>
            <a:endParaRPr lang="en-US" sz="1100" dirty="0">
              <a:solidFill>
                <a:schemeClr val="accent4">
                  <a:lumMod val="10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599966" y="4967882"/>
            <a:ext cx="10951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chemeClr val="accent4">
                    <a:lumMod val="10000"/>
                  </a:schemeClr>
                </a:solidFill>
              </a:rPr>
              <a:t>Feature B</a:t>
            </a:r>
            <a:endParaRPr lang="en-US" sz="1100" dirty="0">
              <a:solidFill>
                <a:schemeClr val="accent4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668483"/>
      </p:ext>
    </p:extLst>
  </p:cSld>
  <p:clrMapOvr>
    <a:masterClrMapping/>
  </p:clrMapOvr>
  <p:transition advTm="34632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FEATURES </a:t>
            </a:r>
            <a:r>
              <a:rPr lang="en-US" sz="2000" i="1" dirty="0" smtClean="0"/>
              <a:t>MODULARITY</a:t>
            </a:r>
            <a:endParaRPr lang="en-US" sz="20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05000"/>
            <a:ext cx="7708900" cy="4419600"/>
          </a:xfrm>
        </p:spPr>
        <p:txBody>
          <a:bodyPr>
            <a:normAutofit/>
          </a:bodyPr>
          <a:lstStyle/>
          <a:p>
            <a:r>
              <a:rPr lang="en-US" dirty="0" smtClean="0"/>
              <a:t>Break problems into manageable features</a:t>
            </a:r>
            <a:endParaRPr lang="en-US" dirty="0"/>
          </a:p>
          <a:p>
            <a:r>
              <a:rPr lang="en-US" dirty="0"/>
              <a:t>Easily switch between </a:t>
            </a:r>
            <a:r>
              <a:rPr lang="en-US" dirty="0" smtClean="0"/>
              <a:t>features</a:t>
            </a:r>
          </a:p>
          <a:p>
            <a:r>
              <a:rPr lang="en-US" dirty="0" smtClean="0"/>
              <a:t>Feature </a:t>
            </a:r>
            <a:r>
              <a:rPr lang="en-US" dirty="0"/>
              <a:t>A is no longer </a:t>
            </a:r>
            <a:r>
              <a:rPr lang="en-US" dirty="0" smtClean="0"/>
              <a:t>desired; Delete it</a:t>
            </a:r>
            <a:endParaRPr lang="en-US" dirty="0"/>
          </a:p>
          <a:p>
            <a:r>
              <a:rPr lang="en-US" dirty="0"/>
              <a:t>Feature B is </a:t>
            </a:r>
            <a:r>
              <a:rPr lang="en-US" dirty="0" smtClean="0"/>
              <a:t>impossible or a disaster; Delete it</a:t>
            </a:r>
          </a:p>
        </p:txBody>
      </p:sp>
    </p:spTree>
    <p:extLst>
      <p:ext uri="{BB962C8B-B14F-4D97-AF65-F5344CB8AC3E}">
        <p14:creationId xmlns:p14="http://schemas.microsoft.com/office/powerpoint/2010/main" val="608409120"/>
      </p:ext>
    </p:extLst>
  </p:cSld>
  <p:clrMapOvr>
    <a:masterClrMapping/>
  </p:clrMapOvr>
  <p:transition advTm="535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EXPERIMENTS </a:t>
            </a:r>
            <a:r>
              <a:rPr lang="en-US" sz="2000" i="1" dirty="0" smtClean="0"/>
              <a:t>MODULARITY</a:t>
            </a:r>
            <a:endParaRPr lang="en-US" sz="2000" i="1" dirty="0"/>
          </a:p>
        </p:txBody>
      </p:sp>
      <p:sp>
        <p:nvSpPr>
          <p:cNvPr id="9" name="TextBox 8"/>
          <p:cNvSpPr txBox="1"/>
          <p:nvPr/>
        </p:nvSpPr>
        <p:spPr>
          <a:xfrm>
            <a:off x="404813" y="5603274"/>
            <a:ext cx="82724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2C305E"/>
                </a:solidFill>
              </a:rPr>
              <a:t>Master is always deployable</a:t>
            </a:r>
            <a:r>
              <a:rPr lang="is-IS" sz="2800" b="1" dirty="0" smtClean="0">
                <a:solidFill>
                  <a:srgbClr val="2C305E"/>
                </a:solidFill>
              </a:rPr>
              <a:t>…</a:t>
            </a:r>
            <a:endParaRPr lang="en-US" sz="2800" b="1" dirty="0" smtClean="0">
              <a:solidFill>
                <a:srgbClr val="2C305E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8906" y="1708643"/>
            <a:ext cx="3786188" cy="378618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1606" y="1490115"/>
            <a:ext cx="6300788" cy="3852883"/>
          </a:xfrm>
          <a:prstGeom prst="rect">
            <a:avLst/>
          </a:prstGeom>
          <a:solidFill>
            <a:srgbClr val="6A9AC5"/>
          </a:solidFill>
        </p:spPr>
      </p:pic>
      <p:sp>
        <p:nvSpPr>
          <p:cNvPr id="3" name="Rectangle 2"/>
          <p:cNvSpPr/>
          <p:nvPr/>
        </p:nvSpPr>
        <p:spPr bwMode="auto">
          <a:xfrm>
            <a:off x="2678906" y="1612728"/>
            <a:ext cx="1010592" cy="247748"/>
          </a:xfrm>
          <a:prstGeom prst="rect">
            <a:avLst/>
          </a:prstGeom>
          <a:solidFill>
            <a:srgbClr val="B288EB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6698512" y="4933507"/>
            <a:ext cx="925032" cy="308344"/>
          </a:xfrm>
          <a:prstGeom prst="rect">
            <a:avLst/>
          </a:prstGeom>
          <a:solidFill>
            <a:srgbClr val="47D3A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94345" y="1612728"/>
            <a:ext cx="10951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chemeClr val="accent4">
                    <a:lumMod val="10000"/>
                  </a:schemeClr>
                </a:solidFill>
              </a:rPr>
              <a:t>Experiment 1</a:t>
            </a:r>
            <a:endParaRPr lang="en-US" sz="1100" dirty="0">
              <a:solidFill>
                <a:schemeClr val="accent4">
                  <a:lumMod val="10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599966" y="4967882"/>
            <a:ext cx="10951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chemeClr val="accent4">
                    <a:lumMod val="10000"/>
                  </a:schemeClr>
                </a:solidFill>
              </a:rPr>
              <a:t>Experiment 2</a:t>
            </a:r>
            <a:endParaRPr lang="en-US" sz="1100" dirty="0">
              <a:solidFill>
                <a:schemeClr val="accent4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9036164"/>
      </p:ext>
    </p:extLst>
  </p:cSld>
  <p:clrMapOvr>
    <a:masterClrMapping/>
  </p:clrMapOvr>
  <p:transition advTm="11417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EXPERIMENTS</a:t>
            </a:r>
            <a:r>
              <a:rPr lang="en-US" sz="5400" i="1" dirty="0" smtClean="0"/>
              <a:t> </a:t>
            </a:r>
            <a:r>
              <a:rPr lang="en-US" sz="2000" i="1" dirty="0" smtClean="0"/>
              <a:t>MODULARITY</a:t>
            </a:r>
            <a:endParaRPr lang="en-US" sz="20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05000"/>
            <a:ext cx="7708900" cy="4419600"/>
          </a:xfrm>
        </p:spPr>
        <p:txBody>
          <a:bodyPr>
            <a:normAutofit/>
          </a:bodyPr>
          <a:lstStyle/>
          <a:p>
            <a:r>
              <a:rPr lang="en-US" dirty="0" smtClean="0"/>
              <a:t>Test </a:t>
            </a:r>
            <a:r>
              <a:rPr lang="en-US" dirty="0"/>
              <a:t>any idea without fear of </a:t>
            </a:r>
            <a:r>
              <a:rPr lang="en-US" dirty="0" smtClean="0"/>
              <a:t>compromising your project</a:t>
            </a:r>
          </a:p>
          <a:p>
            <a:r>
              <a:rPr lang="en-US" dirty="0" smtClean="0"/>
              <a:t>Try </a:t>
            </a:r>
            <a:r>
              <a:rPr lang="en-US" dirty="0"/>
              <a:t>multiple </a:t>
            </a:r>
            <a:r>
              <a:rPr lang="en-US" dirty="0" smtClean="0"/>
              <a:t>approaches </a:t>
            </a:r>
            <a:r>
              <a:rPr lang="en-US" dirty="0"/>
              <a:t>to the same problem and keep the </a:t>
            </a:r>
            <a:r>
              <a:rPr lang="en-US" dirty="0" smtClean="0"/>
              <a:t>best</a:t>
            </a:r>
          </a:p>
        </p:txBody>
      </p:sp>
    </p:spTree>
    <p:extLst>
      <p:ext uri="{BB962C8B-B14F-4D97-AF65-F5344CB8AC3E}">
        <p14:creationId xmlns:p14="http://schemas.microsoft.com/office/powerpoint/2010/main" val="1999157397"/>
      </p:ext>
    </p:extLst>
  </p:cSld>
  <p:clrMapOvr>
    <a:masterClrMapping/>
  </p:clrMapOvr>
  <p:transition advTm="736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FRAGMENTATION</a:t>
            </a:r>
            <a:endParaRPr lang="en-US" sz="2200" i="1" dirty="0"/>
          </a:p>
        </p:txBody>
      </p:sp>
      <p:sp>
        <p:nvSpPr>
          <p:cNvPr id="3" name="Freeform 2"/>
          <p:cNvSpPr/>
          <p:nvPr/>
        </p:nvSpPr>
        <p:spPr>
          <a:xfrm>
            <a:off x="5147774" y="2020898"/>
            <a:ext cx="1893620" cy="2176575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chemeClr val="accent1">
              <a:alpha val="66000"/>
            </a:schemeClr>
          </a:solidFill>
          <a:effectLst/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21850" tIns="362541" rIns="321850" bIns="362541" numCol="1" spcCol="1270" anchor="ctr" anchorCtr="0">
            <a:noAutofit/>
          </a:bodyPr>
          <a:lstStyle/>
          <a:p>
            <a:pPr lvl="0" algn="ctr" defTabSz="577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700" b="1" kern="1200" dirty="0" smtClean="0">
                <a:solidFill>
                  <a:srgbClr val="2C305E"/>
                </a:solidFill>
                <a:cs typeface="Century Gothic"/>
              </a:rPr>
              <a:t>OTHER</a:t>
            </a:r>
            <a:endParaRPr lang="en-US" sz="1700" b="1" kern="1200" dirty="0">
              <a:solidFill>
                <a:srgbClr val="2C305E"/>
              </a:solidFill>
              <a:cs typeface="Century Gothic"/>
            </a:endParaRPr>
          </a:p>
        </p:txBody>
      </p:sp>
      <p:sp>
        <p:nvSpPr>
          <p:cNvPr id="4" name="Freeform 3"/>
          <p:cNvSpPr/>
          <p:nvPr/>
        </p:nvSpPr>
        <p:spPr>
          <a:xfrm>
            <a:off x="3105169" y="2010790"/>
            <a:ext cx="1893620" cy="2176575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chemeClr val="accent1">
              <a:alpha val="66000"/>
            </a:schemeClr>
          </a:solidFill>
          <a:effectLst/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21850" tIns="362541" rIns="321850" bIns="362541" numCol="1" spcCol="1270" anchor="ctr" anchorCtr="0">
            <a:noAutofit/>
          </a:bodyPr>
          <a:lstStyle/>
          <a:p>
            <a:pPr lvl="0" algn="ctr" defTabSz="577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700" b="1" kern="1200" dirty="0" smtClean="0">
                <a:solidFill>
                  <a:srgbClr val="2C305E"/>
                </a:solidFill>
                <a:cs typeface="Century Gothic"/>
              </a:rPr>
              <a:t>SVN</a:t>
            </a:r>
            <a:endParaRPr lang="en-US" sz="1700" b="1" kern="1200" dirty="0">
              <a:solidFill>
                <a:srgbClr val="2C305E"/>
              </a:solidFill>
              <a:cs typeface="Century Gothic"/>
            </a:endParaRPr>
          </a:p>
        </p:txBody>
      </p:sp>
      <p:sp>
        <p:nvSpPr>
          <p:cNvPr id="5" name="Freeform 4"/>
          <p:cNvSpPr/>
          <p:nvPr/>
        </p:nvSpPr>
        <p:spPr>
          <a:xfrm>
            <a:off x="1068838" y="1985433"/>
            <a:ext cx="1893620" cy="2176575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chemeClr val="accent1">
              <a:alpha val="66000"/>
            </a:schemeClr>
          </a:solidFill>
          <a:effectLst/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21850" tIns="362541" rIns="321850" bIns="362541" numCol="1" spcCol="1270" anchor="ctr" anchorCtr="0">
            <a:noAutofit/>
          </a:bodyPr>
          <a:lstStyle/>
          <a:p>
            <a:pPr lvl="0" algn="ctr" defTabSz="577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700" b="1" kern="1200" dirty="0" smtClean="0">
                <a:solidFill>
                  <a:srgbClr val="2C305E"/>
                </a:solidFill>
                <a:cs typeface="Century Gothic"/>
              </a:rPr>
              <a:t>GIT</a:t>
            </a:r>
            <a:endParaRPr lang="en-US" sz="1700" b="1" kern="1200" dirty="0">
              <a:solidFill>
                <a:srgbClr val="2C305E"/>
              </a:solidFill>
              <a:cs typeface="Century Gothic"/>
            </a:endParaRPr>
          </a:p>
        </p:txBody>
      </p:sp>
      <p:sp>
        <p:nvSpPr>
          <p:cNvPr id="6" name="Freeform 5"/>
          <p:cNvSpPr/>
          <p:nvPr/>
        </p:nvSpPr>
        <p:spPr>
          <a:xfrm>
            <a:off x="7179774" y="2016664"/>
            <a:ext cx="1893620" cy="2176575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chemeClr val="accent1">
              <a:alpha val="66000"/>
            </a:schemeClr>
          </a:solidFill>
          <a:effectLst/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21850" tIns="362541" rIns="321850" bIns="362541" numCol="1" spcCol="1270" anchor="ctr" anchorCtr="0">
            <a:noAutofit/>
          </a:bodyPr>
          <a:lstStyle/>
          <a:p>
            <a:pPr lvl="0" algn="ctr" defTabSz="577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700" b="1" kern="1200" dirty="0" smtClean="0">
                <a:solidFill>
                  <a:schemeClr val="bg2"/>
                </a:solidFill>
                <a:cs typeface="Century Gothic"/>
              </a:rPr>
              <a:t>NOTHING</a:t>
            </a:r>
            <a:endParaRPr lang="en-US" sz="1700" b="1" kern="1200" dirty="0">
              <a:cs typeface="Century Gothic"/>
            </a:endParaRPr>
          </a:p>
        </p:txBody>
      </p:sp>
      <p:sp>
        <p:nvSpPr>
          <p:cNvPr id="7" name="Freeform 6"/>
          <p:cNvSpPr/>
          <p:nvPr/>
        </p:nvSpPr>
        <p:spPr>
          <a:xfrm>
            <a:off x="65634" y="3788791"/>
            <a:ext cx="1893620" cy="2176575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chemeClr val="accent3">
              <a:alpha val="65000"/>
            </a:schemeClr>
          </a:solidFill>
          <a:effectLst/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21850" tIns="362541" rIns="321850" bIns="362541" numCol="1" spcCol="1270" anchor="ctr" anchorCtr="0">
            <a:noAutofit/>
          </a:bodyPr>
          <a:lstStyle/>
          <a:p>
            <a:pPr lvl="0" algn="ctr" defTabSz="577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700" b="1" kern="1200" dirty="0" smtClean="0">
                <a:solidFill>
                  <a:srgbClr val="2C305E"/>
                </a:solidFill>
                <a:cs typeface="Century Gothic"/>
              </a:rPr>
              <a:t>GITHUB</a:t>
            </a:r>
            <a:endParaRPr lang="en-US" sz="1700" b="1" kern="1200" dirty="0">
              <a:solidFill>
                <a:srgbClr val="2C305E"/>
              </a:solidFill>
              <a:cs typeface="Century Gothic"/>
            </a:endParaRPr>
          </a:p>
        </p:txBody>
      </p:sp>
      <p:sp>
        <p:nvSpPr>
          <p:cNvPr id="8" name="Freeform 7"/>
          <p:cNvSpPr/>
          <p:nvPr/>
        </p:nvSpPr>
        <p:spPr>
          <a:xfrm>
            <a:off x="4112604" y="3805767"/>
            <a:ext cx="1893620" cy="2176575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chemeClr val="accent3">
              <a:alpha val="65000"/>
            </a:schemeClr>
          </a:solidFill>
          <a:effectLst/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21850" tIns="362541" rIns="321850" bIns="362541" numCol="1" spcCol="1270" anchor="ctr" anchorCtr="0">
            <a:noAutofit/>
          </a:bodyPr>
          <a:lstStyle/>
          <a:p>
            <a:pPr lvl="0" algn="ctr" defTabSz="577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700" b="1" dirty="0" smtClean="0">
                <a:solidFill>
                  <a:srgbClr val="2C305E"/>
                </a:solidFill>
                <a:cs typeface="Century Gothic"/>
              </a:rPr>
              <a:t>GITLAB</a:t>
            </a:r>
            <a:endParaRPr lang="en-US" sz="1700" b="1" kern="1200" dirty="0">
              <a:solidFill>
                <a:srgbClr val="2C305E"/>
              </a:solidFill>
              <a:cs typeface="Century Gothic"/>
            </a:endParaRPr>
          </a:p>
        </p:txBody>
      </p:sp>
      <p:sp>
        <p:nvSpPr>
          <p:cNvPr id="9" name="Freeform 8"/>
          <p:cNvSpPr/>
          <p:nvPr/>
        </p:nvSpPr>
        <p:spPr>
          <a:xfrm>
            <a:off x="2080604" y="3793067"/>
            <a:ext cx="1893620" cy="2176575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chemeClr val="accent3">
              <a:alpha val="65000"/>
            </a:schemeClr>
          </a:solidFill>
          <a:effectLst/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21850" tIns="362541" rIns="321850" bIns="362541" numCol="1" spcCol="1270" anchor="ctr" anchorCtr="0">
            <a:noAutofit/>
          </a:bodyPr>
          <a:lstStyle/>
          <a:p>
            <a:pPr lvl="0" algn="ctr" defTabSz="577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700" b="1" dirty="0" smtClean="0">
                <a:solidFill>
                  <a:srgbClr val="2C305E"/>
                </a:solidFill>
                <a:cs typeface="Century Gothic"/>
              </a:rPr>
              <a:t>BITBUCKET</a:t>
            </a:r>
            <a:endParaRPr lang="en-US" sz="1700" b="1" kern="1200" dirty="0">
              <a:solidFill>
                <a:srgbClr val="2C305E"/>
              </a:solidFill>
              <a:cs typeface="Century Gothic"/>
            </a:endParaRPr>
          </a:p>
        </p:txBody>
      </p:sp>
      <p:sp>
        <p:nvSpPr>
          <p:cNvPr id="10" name="Freeform 9"/>
          <p:cNvSpPr/>
          <p:nvPr/>
        </p:nvSpPr>
        <p:spPr>
          <a:xfrm>
            <a:off x="6157303" y="3809658"/>
            <a:ext cx="1893620" cy="2176575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chemeClr val="accent3">
              <a:alpha val="65000"/>
            </a:schemeClr>
          </a:solidFill>
          <a:effectLst/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21850" tIns="362541" rIns="321850" bIns="362541" numCol="1" spcCol="1270" anchor="ctr" anchorCtr="0">
            <a:noAutofit/>
          </a:bodyPr>
          <a:lstStyle/>
          <a:p>
            <a:pPr lvl="0" algn="ctr" defTabSz="577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700" b="1" dirty="0" smtClean="0">
                <a:solidFill>
                  <a:srgbClr val="2C305E"/>
                </a:solidFill>
                <a:cs typeface="Century Gothic"/>
              </a:rPr>
              <a:t>OTHER</a:t>
            </a:r>
            <a:endParaRPr lang="en-US" sz="1700" b="1" kern="1200" dirty="0">
              <a:solidFill>
                <a:srgbClr val="2C305E"/>
              </a:solidFill>
              <a:cs typeface="Century Gothic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222021" y="6009148"/>
            <a:ext cx="35409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>
                <a:solidFill>
                  <a:srgbClr val="071C57"/>
                </a:solidFill>
              </a:rPr>
              <a:t>- problem</a:t>
            </a:r>
            <a:endParaRPr lang="en-US" sz="2400" dirty="0">
              <a:solidFill>
                <a:srgbClr val="071C5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0546444"/>
      </p:ext>
    </p:extLst>
  </p:cSld>
  <p:clrMapOvr>
    <a:masterClrMapping/>
  </p:clrMapOvr>
  <p:transition advTm="5078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BUGS </a:t>
            </a:r>
            <a:r>
              <a:rPr lang="en-US" sz="2000" i="1" dirty="0" smtClean="0"/>
              <a:t>MODULARITY</a:t>
            </a:r>
            <a:endParaRPr lang="en-US" sz="2000" i="1" dirty="0"/>
          </a:p>
        </p:txBody>
      </p:sp>
      <p:sp>
        <p:nvSpPr>
          <p:cNvPr id="9" name="TextBox 8"/>
          <p:cNvSpPr txBox="1"/>
          <p:nvPr/>
        </p:nvSpPr>
        <p:spPr>
          <a:xfrm>
            <a:off x="404813" y="5603274"/>
            <a:ext cx="82724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2C305E"/>
                </a:solidFill>
              </a:rPr>
              <a:t>Master is always deployable</a:t>
            </a:r>
            <a:r>
              <a:rPr lang="is-IS" sz="2800" b="1" dirty="0" smtClean="0">
                <a:solidFill>
                  <a:srgbClr val="2C305E"/>
                </a:solidFill>
              </a:rPr>
              <a:t>…</a:t>
            </a:r>
            <a:endParaRPr lang="en-US" sz="2800" b="1" dirty="0" smtClean="0">
              <a:solidFill>
                <a:srgbClr val="2C305E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8906" y="1708643"/>
            <a:ext cx="3786188" cy="378618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1606" y="1490115"/>
            <a:ext cx="6300788" cy="3852883"/>
          </a:xfrm>
          <a:prstGeom prst="rect">
            <a:avLst/>
          </a:prstGeom>
          <a:solidFill>
            <a:srgbClr val="6A9AC5"/>
          </a:solidFill>
        </p:spPr>
      </p:pic>
      <p:sp>
        <p:nvSpPr>
          <p:cNvPr id="3" name="Rectangle 2"/>
          <p:cNvSpPr/>
          <p:nvPr/>
        </p:nvSpPr>
        <p:spPr bwMode="auto">
          <a:xfrm>
            <a:off x="2678906" y="1612728"/>
            <a:ext cx="1010592" cy="247748"/>
          </a:xfrm>
          <a:prstGeom prst="rect">
            <a:avLst/>
          </a:prstGeom>
          <a:solidFill>
            <a:srgbClr val="B288EB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6698512" y="4933507"/>
            <a:ext cx="925032" cy="308344"/>
          </a:xfrm>
          <a:prstGeom prst="rect">
            <a:avLst/>
          </a:prstGeom>
          <a:solidFill>
            <a:srgbClr val="47D3A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94345" y="1612728"/>
            <a:ext cx="10951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chemeClr val="accent4">
                    <a:lumMod val="10000"/>
                  </a:schemeClr>
                </a:solidFill>
              </a:rPr>
              <a:t>Bug to squash</a:t>
            </a:r>
            <a:endParaRPr lang="en-US" sz="1100" dirty="0">
              <a:solidFill>
                <a:schemeClr val="accent4">
                  <a:lumMod val="10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599966" y="4967882"/>
            <a:ext cx="10951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chemeClr val="accent4">
                    <a:lumMod val="10000"/>
                  </a:schemeClr>
                </a:solidFill>
              </a:rPr>
              <a:t>Big Feature</a:t>
            </a:r>
            <a:endParaRPr lang="en-US" sz="1100" dirty="0">
              <a:solidFill>
                <a:schemeClr val="accent4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3184408"/>
      </p:ext>
    </p:extLst>
  </p:cSld>
  <p:clrMapOvr>
    <a:masterClrMapping/>
  </p:clrMapOvr>
  <p:transition advTm="15725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BUGS </a:t>
            </a:r>
            <a:r>
              <a:rPr lang="en-US" sz="2000" i="1" dirty="0" smtClean="0"/>
              <a:t>MODULARITY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05000"/>
            <a:ext cx="7708900" cy="4419600"/>
          </a:xfrm>
        </p:spPr>
        <p:txBody>
          <a:bodyPr>
            <a:normAutofit/>
          </a:bodyPr>
          <a:lstStyle/>
          <a:p>
            <a:r>
              <a:rPr lang="en-US" dirty="0" smtClean="0"/>
              <a:t>You </a:t>
            </a:r>
            <a:r>
              <a:rPr lang="en-US" dirty="0"/>
              <a:t>can </a:t>
            </a:r>
            <a:r>
              <a:rPr lang="en-US" dirty="0" smtClean="0"/>
              <a:t>squash </a:t>
            </a:r>
            <a:r>
              <a:rPr lang="en-US" dirty="0"/>
              <a:t>a bug </a:t>
            </a:r>
            <a:r>
              <a:rPr lang="en-US" dirty="0" smtClean="0"/>
              <a:t>with multiple </a:t>
            </a:r>
            <a:r>
              <a:rPr lang="en-US" dirty="0"/>
              <a:t>features </a:t>
            </a:r>
            <a:r>
              <a:rPr lang="en-US" dirty="0" smtClean="0"/>
              <a:t>or experiments in development</a:t>
            </a:r>
          </a:p>
        </p:txBody>
      </p:sp>
    </p:spTree>
    <p:extLst>
      <p:ext uri="{BB962C8B-B14F-4D97-AF65-F5344CB8AC3E}">
        <p14:creationId xmlns:p14="http://schemas.microsoft.com/office/powerpoint/2010/main" val="325192779"/>
      </p:ext>
    </p:extLst>
  </p:cSld>
  <p:clrMapOvr>
    <a:masterClrMapping/>
  </p:clrMapOvr>
  <p:transition advTm="808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TIME TRAVEL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1900" y="1816100"/>
            <a:ext cx="4140200" cy="414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858685"/>
      </p:ext>
    </p:extLst>
  </p:cSld>
  <p:clrMapOvr>
    <a:masterClrMapping/>
  </p:clrMapOvr>
  <p:transition advTm="40848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TIME TRAVEL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247" y="1462143"/>
            <a:ext cx="7745506" cy="4905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409316"/>
      </p:ext>
    </p:extLst>
  </p:cSld>
  <p:clrMapOvr>
    <a:masterClrMapping/>
  </p:clrMapOvr>
  <p:transition advTm="2911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TIME TRAVEL</a:t>
            </a:r>
            <a:endParaRPr lang="en-US" sz="2200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717550" y="1943100"/>
            <a:ext cx="7708900" cy="4445000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0224B"/>
              </a:buClr>
              <a:buSzPct val="80000"/>
              <a:buFont typeface="Wingdings" pitchFamily="2" charset="2"/>
              <a:buChar char="Ø"/>
              <a:defRPr sz="3600" b="1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0224B"/>
              </a:buClr>
              <a:buSzPct val="80000"/>
              <a:buFont typeface="Wingdings" pitchFamily="2" charset="2"/>
              <a:buChar char="Ø"/>
              <a:defRPr sz="2800" b="1">
                <a:solidFill>
                  <a:srgbClr val="FFFFFF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0224B"/>
              </a:buClr>
              <a:buSzPct val="80000"/>
              <a:buFont typeface="Wingdings" pitchFamily="2" charset="2"/>
              <a:buChar char="Ø"/>
              <a:defRPr sz="2400" b="1">
                <a:solidFill>
                  <a:srgbClr val="FFFFFF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0224B"/>
              </a:buClr>
              <a:buSzPct val="80000"/>
              <a:buFont typeface="Wingdings" pitchFamily="2" charset="2"/>
              <a:buChar char="Ø"/>
              <a:defRPr sz="2000" b="1">
                <a:solidFill>
                  <a:srgbClr val="FFFFFF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0224B"/>
              </a:buClr>
              <a:buSzPct val="80000"/>
              <a:buFont typeface="Wingdings" pitchFamily="2" charset="2"/>
              <a:buChar char="Ø"/>
              <a:defRPr sz="2000" b="1">
                <a:solidFill>
                  <a:srgbClr val="FFFFFF"/>
                </a:solidFill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C24CC"/>
              </a:buClr>
              <a:buSzPct val="80000"/>
              <a:buFont typeface="Wingdings" pitchFamily="2" charset="2"/>
              <a:buChar char="Ø"/>
              <a:defRPr sz="2000" b="1">
                <a:solidFill>
                  <a:srgbClr val="1343DD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C24CC"/>
              </a:buClr>
              <a:buSzPct val="80000"/>
              <a:buFont typeface="Wingdings" pitchFamily="2" charset="2"/>
              <a:buChar char="Ø"/>
              <a:defRPr sz="2000" b="1">
                <a:solidFill>
                  <a:srgbClr val="1343DD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C24CC"/>
              </a:buClr>
              <a:buSzPct val="80000"/>
              <a:buFont typeface="Wingdings" pitchFamily="2" charset="2"/>
              <a:buChar char="Ø"/>
              <a:defRPr sz="2000" b="1">
                <a:solidFill>
                  <a:srgbClr val="1343DD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C24CC"/>
              </a:buClr>
              <a:buSzPct val="80000"/>
              <a:buFont typeface="Wingdings" pitchFamily="2" charset="2"/>
              <a:buChar char="Ø"/>
              <a:defRPr sz="2000" b="1">
                <a:solidFill>
                  <a:srgbClr val="1343DD"/>
                </a:solidFill>
                <a:latin typeface="+mn-lt"/>
              </a:defRPr>
            </a:lvl9pPr>
          </a:lstStyle>
          <a:p>
            <a:r>
              <a:rPr lang="en-US" sz="2800" dirty="0" smtClean="0">
                <a:solidFill>
                  <a:srgbClr val="2C305E"/>
                </a:solidFill>
              </a:rPr>
              <a:t>Go back to any point in the history of development and review or restore code</a:t>
            </a:r>
          </a:p>
          <a:p>
            <a:r>
              <a:rPr lang="en-US" sz="2800" dirty="0" smtClean="0">
                <a:solidFill>
                  <a:srgbClr val="2C305E"/>
                </a:solidFill>
              </a:rPr>
              <a:t>Remember </a:t>
            </a:r>
            <a:r>
              <a:rPr lang="en-US" sz="2800" dirty="0">
                <a:solidFill>
                  <a:srgbClr val="2C305E"/>
                </a:solidFill>
              </a:rPr>
              <a:t>what and why you did something in the </a:t>
            </a:r>
            <a:r>
              <a:rPr lang="en-US" sz="2800" dirty="0" smtClean="0">
                <a:solidFill>
                  <a:srgbClr val="2C305E"/>
                </a:solidFill>
              </a:rPr>
              <a:t>past or </a:t>
            </a:r>
            <a:r>
              <a:rPr lang="en-US" sz="2800" dirty="0">
                <a:solidFill>
                  <a:srgbClr val="2C305E"/>
                </a:solidFill>
              </a:rPr>
              <a:t>in the </a:t>
            </a:r>
            <a:r>
              <a:rPr lang="en-US" sz="2800" dirty="0" smtClean="0">
                <a:solidFill>
                  <a:srgbClr val="2C305E"/>
                </a:solidFill>
              </a:rPr>
              <a:t>present</a:t>
            </a:r>
          </a:p>
        </p:txBody>
      </p:sp>
    </p:spTree>
    <p:extLst>
      <p:ext uri="{BB962C8B-B14F-4D97-AF65-F5344CB8AC3E}">
        <p14:creationId xmlns:p14="http://schemas.microsoft.com/office/powerpoint/2010/main" val="1184966949"/>
      </p:ext>
    </p:extLst>
  </p:cSld>
  <p:clrMapOvr>
    <a:masterClrMapping/>
  </p:clrMapOvr>
  <p:transition advTm="6802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WORK OFFLINE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9200" y="1841500"/>
            <a:ext cx="4165600" cy="416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653212"/>
      </p:ext>
    </p:extLst>
  </p:cSld>
  <p:clrMapOvr>
    <a:masterClrMapping/>
  </p:clrMapOvr>
  <p:transition advTm="10462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WORK OFFLINE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05000"/>
            <a:ext cx="7708900" cy="4419600"/>
          </a:xfrm>
        </p:spPr>
        <p:txBody>
          <a:bodyPr>
            <a:normAutofit/>
          </a:bodyPr>
          <a:lstStyle/>
          <a:p>
            <a:r>
              <a:rPr lang="en-US" dirty="0" smtClean="0"/>
              <a:t>On </a:t>
            </a:r>
            <a:r>
              <a:rPr lang="en-US" dirty="0"/>
              <a:t>a plane, </a:t>
            </a:r>
            <a:r>
              <a:rPr lang="en-US" dirty="0" smtClean="0"/>
              <a:t>train, or automobile</a:t>
            </a:r>
          </a:p>
          <a:p>
            <a:r>
              <a:rPr lang="en-US" dirty="0" smtClean="0"/>
              <a:t>Anywhere you can take a computer</a:t>
            </a:r>
          </a:p>
          <a:p>
            <a:r>
              <a:rPr lang="en-US" dirty="0"/>
              <a:t>Since </a:t>
            </a:r>
            <a:r>
              <a:rPr lang="en-US" dirty="0" err="1"/>
              <a:t>Git</a:t>
            </a:r>
            <a:r>
              <a:rPr lang="en-US" dirty="0"/>
              <a:t> is distributed you </a:t>
            </a:r>
            <a:r>
              <a:rPr lang="en-US" dirty="0">
                <a:solidFill>
                  <a:srgbClr val="2C305E"/>
                </a:solidFill>
              </a:rPr>
              <a:t>always have a </a:t>
            </a:r>
            <a:r>
              <a:rPr lang="en-US" dirty="0" smtClean="0">
                <a:solidFill>
                  <a:srgbClr val="2C305E"/>
                </a:solidFill>
              </a:rPr>
              <a:t>backup of </a:t>
            </a:r>
            <a:r>
              <a:rPr lang="en-US" dirty="0">
                <a:solidFill>
                  <a:srgbClr val="2C305E"/>
                </a:solidFill>
              </a:rPr>
              <a:t>the entire history of your </a:t>
            </a:r>
            <a:r>
              <a:rPr lang="en-US" dirty="0" smtClean="0">
                <a:solidFill>
                  <a:srgbClr val="2C305E"/>
                </a:solidFill>
              </a:rPr>
              <a:t>project</a:t>
            </a:r>
            <a:endParaRPr lang="en-US" dirty="0">
              <a:solidFill>
                <a:srgbClr val="2C305E"/>
              </a:solidFill>
              <a:latin typeface="Century Gothic"/>
              <a:ea typeface="Tahoma" panose="020B0604030504040204" pitchFamily="34" charset="0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061320944"/>
      </p:ext>
    </p:extLst>
  </p:cSld>
  <p:clrMapOvr>
    <a:masterClrMapping/>
  </p:clrMapOvr>
  <p:transition advTm="2608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val 17"/>
          <p:cNvSpPr/>
          <p:nvPr/>
        </p:nvSpPr>
        <p:spPr bwMode="auto">
          <a:xfrm flipH="1">
            <a:off x="1460247" y="2097723"/>
            <a:ext cx="998856" cy="998855"/>
          </a:xfrm>
          <a:prstGeom prst="ellipse">
            <a:avLst/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GIT IN REVIEW</a:t>
            </a:r>
            <a:endParaRPr lang="en-US" i="1" dirty="0"/>
          </a:p>
        </p:txBody>
      </p:sp>
      <p:sp>
        <p:nvSpPr>
          <p:cNvPr id="21" name="Oval 20"/>
          <p:cNvSpPr/>
          <p:nvPr/>
        </p:nvSpPr>
        <p:spPr bwMode="auto">
          <a:xfrm flipH="1">
            <a:off x="2848962" y="2097723"/>
            <a:ext cx="998856" cy="998855"/>
          </a:xfrm>
          <a:prstGeom prst="ellipse">
            <a:avLst/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2" name="Oval 21"/>
          <p:cNvSpPr/>
          <p:nvPr/>
        </p:nvSpPr>
        <p:spPr bwMode="auto">
          <a:xfrm flipH="1">
            <a:off x="4233369" y="2097723"/>
            <a:ext cx="998856" cy="998855"/>
          </a:xfrm>
          <a:prstGeom prst="ellipse">
            <a:avLst/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3" name="Oval 22"/>
          <p:cNvSpPr/>
          <p:nvPr/>
        </p:nvSpPr>
        <p:spPr bwMode="auto">
          <a:xfrm flipH="1">
            <a:off x="5525174" y="2097723"/>
            <a:ext cx="998856" cy="998855"/>
          </a:xfrm>
          <a:prstGeom prst="ellipse">
            <a:avLst/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4" name="Oval 23"/>
          <p:cNvSpPr/>
          <p:nvPr/>
        </p:nvSpPr>
        <p:spPr bwMode="auto">
          <a:xfrm flipH="1">
            <a:off x="6808523" y="2097723"/>
            <a:ext cx="998856" cy="998855"/>
          </a:xfrm>
          <a:prstGeom prst="ellipse">
            <a:avLst/>
          </a:prstGeom>
          <a:solidFill>
            <a:srgbClr val="009D45"/>
          </a:solidFill>
          <a:ln w="127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rgbClr val="00B050"/>
              </a:solidFill>
              <a:effectLst/>
              <a:latin typeface="Arial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805057" y="2399620"/>
            <a:ext cx="378783" cy="4468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3182329" y="2399620"/>
            <a:ext cx="378783" cy="4468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4587522" y="2429584"/>
            <a:ext cx="378783" cy="4468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5885677" y="2399620"/>
            <a:ext cx="378783" cy="4468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7173138" y="2399620"/>
            <a:ext cx="378783" cy="4468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</a:t>
            </a:r>
            <a:endParaRPr lang="en-US" dirty="0"/>
          </a:p>
        </p:txBody>
      </p:sp>
      <p:cxnSp>
        <p:nvCxnSpPr>
          <p:cNvPr id="45" name="Straight Connector 44"/>
          <p:cNvCxnSpPr/>
          <p:nvPr/>
        </p:nvCxnSpPr>
        <p:spPr>
          <a:xfrm>
            <a:off x="1963130" y="3241784"/>
            <a:ext cx="0" cy="403116"/>
          </a:xfrm>
          <a:prstGeom prst="line">
            <a:avLst/>
          </a:prstGeom>
          <a:ln>
            <a:solidFill>
              <a:srgbClr val="081D58"/>
            </a:solidFill>
            <a:prstDash val="dash"/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950610" y="3807479"/>
            <a:ext cx="20363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1"/>
                </a:solidFill>
              </a:rPr>
              <a:t>Multiple People</a:t>
            </a:r>
            <a:endParaRPr lang="en-US" b="1" dirty="0">
              <a:solidFill>
                <a:schemeClr val="accent1"/>
              </a:solidFill>
            </a:endParaRPr>
          </a:p>
        </p:txBody>
      </p:sp>
      <p:cxnSp>
        <p:nvCxnSpPr>
          <p:cNvPr id="48" name="Straight Connector 47"/>
          <p:cNvCxnSpPr/>
          <p:nvPr/>
        </p:nvCxnSpPr>
        <p:spPr>
          <a:xfrm>
            <a:off x="3321708" y="3253746"/>
            <a:ext cx="10102" cy="995563"/>
          </a:xfrm>
          <a:prstGeom prst="line">
            <a:avLst/>
          </a:prstGeom>
          <a:ln>
            <a:solidFill>
              <a:srgbClr val="081D58"/>
            </a:solidFill>
            <a:prstDash val="dash"/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2413884" y="4398732"/>
            <a:ext cx="1864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1"/>
                </a:solidFill>
              </a:rPr>
              <a:t>Modularity/</a:t>
            </a:r>
          </a:p>
          <a:p>
            <a:pPr algn="ctr"/>
            <a:r>
              <a:rPr lang="en-US" b="1" dirty="0" smtClean="0">
                <a:solidFill>
                  <a:schemeClr val="accent1"/>
                </a:solidFill>
              </a:rPr>
              <a:t>Branches</a:t>
            </a:r>
          </a:p>
        </p:txBody>
      </p:sp>
      <p:cxnSp>
        <p:nvCxnSpPr>
          <p:cNvPr id="52" name="Straight Connector 51"/>
          <p:cNvCxnSpPr/>
          <p:nvPr/>
        </p:nvCxnSpPr>
        <p:spPr>
          <a:xfrm>
            <a:off x="4745238" y="3241731"/>
            <a:ext cx="13388" cy="1435131"/>
          </a:xfrm>
          <a:prstGeom prst="line">
            <a:avLst/>
          </a:prstGeom>
          <a:ln>
            <a:solidFill>
              <a:srgbClr val="081D58"/>
            </a:solidFill>
            <a:prstDash val="dash"/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3845862" y="4813330"/>
            <a:ext cx="1862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1"/>
                </a:solidFill>
              </a:rPr>
              <a:t>Time Travel</a:t>
            </a:r>
          </a:p>
        </p:txBody>
      </p:sp>
      <p:cxnSp>
        <p:nvCxnSpPr>
          <p:cNvPr id="20" name="Straight Connector 19"/>
          <p:cNvCxnSpPr/>
          <p:nvPr/>
        </p:nvCxnSpPr>
        <p:spPr>
          <a:xfrm>
            <a:off x="6033288" y="3241731"/>
            <a:ext cx="0" cy="1928231"/>
          </a:xfrm>
          <a:prstGeom prst="line">
            <a:avLst/>
          </a:prstGeom>
          <a:ln>
            <a:solidFill>
              <a:srgbClr val="081D58"/>
            </a:solidFill>
            <a:prstDash val="dash"/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5226830" y="5321645"/>
            <a:ext cx="1620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1"/>
                </a:solidFill>
              </a:rPr>
              <a:t>Work Offline</a:t>
            </a:r>
            <a:endParaRPr lang="en-US" b="1" dirty="0">
              <a:solidFill>
                <a:schemeClr val="accent1"/>
              </a:solidFill>
            </a:endParaRPr>
          </a:p>
        </p:txBody>
      </p:sp>
      <p:cxnSp>
        <p:nvCxnSpPr>
          <p:cNvPr id="29" name="Straight Connector 28"/>
          <p:cNvCxnSpPr/>
          <p:nvPr/>
        </p:nvCxnSpPr>
        <p:spPr>
          <a:xfrm>
            <a:off x="7333449" y="3210161"/>
            <a:ext cx="0" cy="2339739"/>
          </a:xfrm>
          <a:prstGeom prst="line">
            <a:avLst/>
          </a:prstGeom>
          <a:ln>
            <a:solidFill>
              <a:srgbClr val="00B050"/>
            </a:solidFill>
            <a:prstDash val="dash"/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6130629" y="5650783"/>
            <a:ext cx="24619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009D45"/>
                </a:solidFill>
              </a:rPr>
              <a:t>Productivity</a:t>
            </a:r>
          </a:p>
          <a:p>
            <a:pPr algn="ctr"/>
            <a:r>
              <a:rPr lang="en-US" b="1" dirty="0" smtClean="0">
                <a:solidFill>
                  <a:srgbClr val="009D45"/>
                </a:solidFill>
              </a:rPr>
              <a:t>&amp; Quality</a:t>
            </a:r>
            <a:endParaRPr lang="en-US" b="1" dirty="0">
              <a:solidFill>
                <a:srgbClr val="009D45"/>
              </a:solidFill>
            </a:endParaRPr>
          </a:p>
        </p:txBody>
      </p:sp>
      <p:cxnSp>
        <p:nvCxnSpPr>
          <p:cNvPr id="9" name="Straight Arrow Connector 8"/>
          <p:cNvCxnSpPr/>
          <p:nvPr/>
        </p:nvCxnSpPr>
        <p:spPr bwMode="auto">
          <a:xfrm flipV="1">
            <a:off x="8407147" y="4676862"/>
            <a:ext cx="0" cy="157416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621933826"/>
      </p:ext>
    </p:extLst>
  </p:cSld>
  <p:clrMapOvr>
    <a:masterClrMapping/>
  </p:clrMapOvr>
  <p:transition advTm="29714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5155" y="2000252"/>
            <a:ext cx="3759907" cy="375990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832" y="1446668"/>
            <a:ext cx="5205413" cy="1219200"/>
          </a:xfrm>
        </p:spPr>
        <p:txBody>
          <a:bodyPr>
            <a:normAutofit/>
          </a:bodyPr>
          <a:lstStyle/>
          <a:p>
            <a:r>
              <a:rPr lang="en-US" sz="3200" dirty="0" smtClean="0">
                <a:solidFill>
                  <a:srgbClr val="071C57"/>
                </a:solidFill>
              </a:rPr>
              <a:t>PRODUCTIVITY</a:t>
            </a:r>
            <a:endParaRPr lang="en-US" sz="3200" i="1" dirty="0">
              <a:solidFill>
                <a:srgbClr val="071C57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774" y="2179422"/>
            <a:ext cx="3443287" cy="3443287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 bwMode="auto">
          <a:xfrm>
            <a:off x="4172401" y="5049882"/>
            <a:ext cx="5205413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  <a:norm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3C24CC"/>
              </a:buClr>
              <a:defRPr sz="5000" b="1">
                <a:solidFill>
                  <a:srgbClr val="E7381B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3C24CC"/>
              </a:buClr>
              <a:defRPr sz="5000" b="1">
                <a:solidFill>
                  <a:srgbClr val="1343DD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3C24CC"/>
              </a:buClr>
              <a:defRPr sz="5000" b="1">
                <a:solidFill>
                  <a:srgbClr val="1343DD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3C24CC"/>
              </a:buClr>
              <a:defRPr sz="5000" b="1">
                <a:solidFill>
                  <a:srgbClr val="1343DD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3C24CC"/>
              </a:buClr>
              <a:defRPr sz="5000" b="1">
                <a:solidFill>
                  <a:srgbClr val="1343DD"/>
                </a:solidFill>
                <a:latin typeface="Arial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3C24CC"/>
              </a:buClr>
              <a:defRPr sz="5000" b="1">
                <a:solidFill>
                  <a:srgbClr val="1343DD"/>
                </a:solidFill>
                <a:latin typeface="Arial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3C24CC"/>
              </a:buClr>
              <a:defRPr sz="5000" b="1">
                <a:solidFill>
                  <a:srgbClr val="1343DD"/>
                </a:solidFill>
                <a:latin typeface="Arial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3C24CC"/>
              </a:buClr>
              <a:defRPr sz="5000" b="1">
                <a:solidFill>
                  <a:srgbClr val="1343DD"/>
                </a:solidFill>
                <a:latin typeface="Arial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3C24CC"/>
              </a:buClr>
              <a:defRPr sz="5000" b="1">
                <a:solidFill>
                  <a:srgbClr val="1343DD"/>
                </a:solidFill>
                <a:latin typeface="Arial" charset="0"/>
              </a:defRPr>
            </a:lvl9pPr>
          </a:lstStyle>
          <a:p>
            <a:pPr defTabSz="914400"/>
            <a:r>
              <a:rPr lang="en-US" sz="3200" kern="0" dirty="0" smtClean="0">
                <a:solidFill>
                  <a:srgbClr val="071C57"/>
                </a:solidFill>
              </a:rPr>
              <a:t>QUALITY</a:t>
            </a:r>
            <a:endParaRPr lang="en-US" sz="3200" i="1" kern="0" dirty="0">
              <a:solidFill>
                <a:srgbClr val="071C57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 bwMode="auto">
          <a:xfrm flipV="1">
            <a:off x="7846758" y="5398067"/>
            <a:ext cx="0" cy="468948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rgbClr val="009D45">
                <a:alpha val="70000"/>
              </a:srgb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9" name="Straight Arrow Connector 8"/>
          <p:cNvCxnSpPr/>
          <p:nvPr/>
        </p:nvCxnSpPr>
        <p:spPr bwMode="auto">
          <a:xfrm flipV="1">
            <a:off x="4403466" y="1778930"/>
            <a:ext cx="0" cy="468948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rgbClr val="009D45">
                <a:alpha val="70000"/>
              </a:srgb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0" name="Title 7"/>
          <p:cNvSpPr txBox="1">
            <a:spLocks/>
          </p:cNvSpPr>
          <p:nvPr/>
        </p:nvSpPr>
        <p:spPr bwMode="auto">
          <a:xfrm>
            <a:off x="381000" y="381000"/>
            <a:ext cx="83820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  <a:norm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3C24CC"/>
              </a:buClr>
              <a:defRPr sz="5000" b="1">
                <a:solidFill>
                  <a:srgbClr val="E7381B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3C24CC"/>
              </a:buClr>
              <a:defRPr sz="5000" b="1">
                <a:solidFill>
                  <a:srgbClr val="1343DD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3C24CC"/>
              </a:buClr>
              <a:defRPr sz="5000" b="1">
                <a:solidFill>
                  <a:srgbClr val="1343DD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3C24CC"/>
              </a:buClr>
              <a:defRPr sz="5000" b="1">
                <a:solidFill>
                  <a:srgbClr val="1343DD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3C24CC"/>
              </a:buClr>
              <a:defRPr sz="5000" b="1">
                <a:solidFill>
                  <a:srgbClr val="1343DD"/>
                </a:solidFill>
                <a:latin typeface="Arial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3C24CC"/>
              </a:buClr>
              <a:defRPr sz="5000" b="1">
                <a:solidFill>
                  <a:srgbClr val="1343DD"/>
                </a:solidFill>
                <a:latin typeface="Arial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3C24CC"/>
              </a:buClr>
              <a:defRPr sz="5000" b="1">
                <a:solidFill>
                  <a:srgbClr val="1343DD"/>
                </a:solidFill>
                <a:latin typeface="Arial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3C24CC"/>
              </a:buClr>
              <a:defRPr sz="5000" b="1">
                <a:solidFill>
                  <a:srgbClr val="1343DD"/>
                </a:solidFill>
                <a:latin typeface="Arial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3C24CC"/>
              </a:buClr>
              <a:defRPr sz="5000" b="1">
                <a:solidFill>
                  <a:srgbClr val="1343DD"/>
                </a:solidFill>
                <a:latin typeface="Arial" charset="0"/>
              </a:defRPr>
            </a:lvl9pPr>
          </a:lstStyle>
          <a:p>
            <a:pPr defTabSz="914400"/>
            <a:r>
              <a:rPr lang="en-US" kern="0" dirty="0" smtClean="0"/>
              <a:t>TAKE HOME</a:t>
            </a:r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1504567328"/>
      </p:ext>
    </p:extLst>
  </p:cSld>
  <p:clrMapOvr>
    <a:masterClrMapping/>
  </p:clrMapOvr>
  <p:transition advTm="5744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5075" y="1124627"/>
            <a:ext cx="4133850" cy="4133850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4648200" y="5773942"/>
            <a:ext cx="4099564" cy="735225"/>
            <a:chOff x="803189" y="1940011"/>
            <a:chExt cx="3632887" cy="1062681"/>
          </a:xfrm>
          <a:solidFill>
            <a:srgbClr val="6A9AC5"/>
          </a:solidFill>
        </p:grpSpPr>
        <p:sp>
          <p:nvSpPr>
            <p:cNvPr id="19" name="Rectangle 18"/>
            <p:cNvSpPr/>
            <p:nvPr/>
          </p:nvSpPr>
          <p:spPr bwMode="auto">
            <a:xfrm>
              <a:off x="803189" y="1940011"/>
              <a:ext cx="3632887" cy="1062681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803189" y="2202202"/>
              <a:ext cx="3632887" cy="5783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smtClean="0"/>
                <a:t>COLLABORATION</a:t>
              </a:r>
              <a:r>
                <a:rPr lang="en-US" b="1" dirty="0" smtClean="0"/>
                <a:t> </a:t>
              </a:r>
              <a:r>
                <a:rPr lang="en-US" sz="1400" b="1" dirty="0" smtClean="0"/>
                <a:t>(SHARE, REUSE)</a:t>
              </a:r>
              <a:endParaRPr lang="en-US" sz="1400" b="1" dirty="0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4648200" y="4890865"/>
            <a:ext cx="4114800" cy="735225"/>
            <a:chOff x="803189" y="1940011"/>
            <a:chExt cx="3632887" cy="1062681"/>
          </a:xfrm>
          <a:solidFill>
            <a:srgbClr val="6A9AC5"/>
          </a:solidFill>
        </p:grpSpPr>
        <p:sp>
          <p:nvSpPr>
            <p:cNvPr id="22" name="Rectangle 21"/>
            <p:cNvSpPr/>
            <p:nvPr/>
          </p:nvSpPr>
          <p:spPr bwMode="auto">
            <a:xfrm>
              <a:off x="803189" y="1940011"/>
              <a:ext cx="3632887" cy="1062681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803189" y="2202202"/>
              <a:ext cx="3632887" cy="5783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smtClean="0"/>
                <a:t>COMMUNICATION</a:t>
              </a:r>
              <a:r>
                <a:rPr lang="en-US" b="1" dirty="0" smtClean="0"/>
                <a:t> </a:t>
              </a:r>
              <a:r>
                <a:rPr lang="en-US" sz="1400" b="1" dirty="0" smtClean="0"/>
                <a:t>(WEB INTERFACE)</a:t>
              </a:r>
              <a:endParaRPr lang="en-US" sz="1400" b="1" dirty="0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381000" y="5761182"/>
            <a:ext cx="4114800" cy="735225"/>
            <a:chOff x="803189" y="1940011"/>
            <a:chExt cx="3632887" cy="1062681"/>
          </a:xfrm>
          <a:solidFill>
            <a:srgbClr val="6A9AC5"/>
          </a:solidFill>
        </p:grpSpPr>
        <p:sp>
          <p:nvSpPr>
            <p:cNvPr id="25" name="Rectangle 24"/>
            <p:cNvSpPr/>
            <p:nvPr/>
          </p:nvSpPr>
          <p:spPr bwMode="auto">
            <a:xfrm>
              <a:off x="803189" y="1940011"/>
              <a:ext cx="3632887" cy="1062681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803189" y="2202202"/>
              <a:ext cx="3632887" cy="5783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smtClean="0"/>
                <a:t>ACCESS</a:t>
              </a:r>
              <a:r>
                <a:rPr lang="en-US" b="1" dirty="0" smtClean="0"/>
                <a:t> </a:t>
              </a:r>
              <a:r>
                <a:rPr lang="en-US" sz="1400" b="1" dirty="0" smtClean="0"/>
                <a:t>(READ, WRITE, ADMIN)</a:t>
              </a:r>
              <a:endParaRPr lang="en-US" sz="1400" b="1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381000" y="4890865"/>
            <a:ext cx="4114800" cy="735225"/>
            <a:chOff x="803189" y="1940011"/>
            <a:chExt cx="3632887" cy="1062681"/>
          </a:xfrm>
          <a:solidFill>
            <a:srgbClr val="6A9AC5"/>
          </a:solidFill>
        </p:grpSpPr>
        <p:sp>
          <p:nvSpPr>
            <p:cNvPr id="28" name="Rectangle 27"/>
            <p:cNvSpPr/>
            <p:nvPr/>
          </p:nvSpPr>
          <p:spPr bwMode="auto">
            <a:xfrm>
              <a:off x="803189" y="1940011"/>
              <a:ext cx="3632887" cy="1062681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803189" y="2202202"/>
              <a:ext cx="3632887" cy="5783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smtClean="0"/>
                <a:t>HOSTING</a:t>
              </a:r>
              <a:r>
                <a:rPr lang="en-US" b="1" dirty="0" smtClean="0"/>
                <a:t> </a:t>
              </a:r>
              <a:r>
                <a:rPr lang="en-US" sz="1400" b="1" dirty="0" smtClean="0"/>
                <a:t>(GIT SERVER)</a:t>
              </a:r>
              <a:endParaRPr lang="en-US" sz="1400" b="1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GITHUB?</a:t>
            </a:r>
            <a:endParaRPr lang="en-US" sz="2700" dirty="0"/>
          </a:p>
        </p:txBody>
      </p:sp>
    </p:spTree>
    <p:extLst>
      <p:ext uri="{BB962C8B-B14F-4D97-AF65-F5344CB8AC3E}">
        <p14:creationId xmlns:p14="http://schemas.microsoft.com/office/powerpoint/2010/main" val="1879388992"/>
      </p:ext>
    </p:extLst>
  </p:cSld>
  <p:clrMapOvr>
    <a:masterClrMapping/>
  </p:clrMapOvr>
  <p:transition advTm="18997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BARRIERS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3268536" y="2286691"/>
            <a:ext cx="2606927" cy="2606927"/>
            <a:chOff x="6137760" y="0"/>
            <a:chExt cx="2187083" cy="2187083"/>
          </a:xfrm>
          <a:solidFill>
            <a:srgbClr val="6A9AC5">
              <a:alpha val="50000"/>
            </a:srgbClr>
          </a:solidFill>
        </p:grpSpPr>
        <p:sp>
          <p:nvSpPr>
            <p:cNvPr id="6" name="Oval 5"/>
            <p:cNvSpPr/>
            <p:nvPr/>
          </p:nvSpPr>
          <p:spPr>
            <a:xfrm>
              <a:off x="6137760" y="0"/>
              <a:ext cx="2187083" cy="2187083"/>
            </a:xfrm>
            <a:prstGeom prst="ellipse">
              <a:avLst/>
            </a:prstGeom>
            <a:grpFill/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alpha val="50000"/>
                <a:hueOff val="0"/>
                <a:satOff val="0"/>
                <a:lumOff val="0"/>
                <a:alphaOff val="0"/>
              </a:schemeClr>
            </a:fillRef>
            <a:effectRef idx="3">
              <a:schemeClr val="accent1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</p:sp>
        <p:sp>
          <p:nvSpPr>
            <p:cNvPr id="7" name="Oval 4"/>
            <p:cNvSpPr/>
            <p:nvPr/>
          </p:nvSpPr>
          <p:spPr>
            <a:xfrm>
              <a:off x="6458051" y="320291"/>
              <a:ext cx="1546501" cy="1546501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spcFirstLastPara="0" vert="horz" wrap="square" lIns="120362" tIns="20320" rIns="120362" bIns="20320" numCol="1" spcCol="1270" anchor="ctr" anchorCtr="0">
              <a:noAutofit/>
            </a:bodyPr>
            <a:lstStyle/>
            <a:p>
              <a:pPr lvl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3200" b="1" dirty="0" smtClean="0">
                  <a:latin typeface="Century Gothic"/>
                  <a:cs typeface="Century Gothic"/>
                </a:rPr>
                <a:t>IFAS</a:t>
              </a:r>
              <a:endParaRPr lang="en-US" sz="3200" b="1" i="0" kern="1200" dirty="0" smtClean="0">
                <a:latin typeface="Century Gothic"/>
                <a:cs typeface="Century Gothic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6066351" y="2286691"/>
            <a:ext cx="2606927" cy="2606927"/>
            <a:chOff x="6137760" y="0"/>
            <a:chExt cx="2187083" cy="2187083"/>
          </a:xfrm>
          <a:solidFill>
            <a:srgbClr val="6A9AC5">
              <a:alpha val="50000"/>
            </a:srgbClr>
          </a:solidFill>
        </p:grpSpPr>
        <p:sp>
          <p:nvSpPr>
            <p:cNvPr id="9" name="Oval 8"/>
            <p:cNvSpPr/>
            <p:nvPr/>
          </p:nvSpPr>
          <p:spPr>
            <a:xfrm>
              <a:off x="6137760" y="0"/>
              <a:ext cx="2187083" cy="2187083"/>
            </a:xfrm>
            <a:prstGeom prst="ellipse">
              <a:avLst/>
            </a:prstGeom>
            <a:grpFill/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alpha val="50000"/>
                <a:hueOff val="0"/>
                <a:satOff val="0"/>
                <a:lumOff val="0"/>
                <a:alphaOff val="0"/>
              </a:schemeClr>
            </a:fillRef>
            <a:effectRef idx="3">
              <a:schemeClr val="accent1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</p:sp>
        <p:sp>
          <p:nvSpPr>
            <p:cNvPr id="10" name="Oval 4"/>
            <p:cNvSpPr/>
            <p:nvPr/>
          </p:nvSpPr>
          <p:spPr>
            <a:xfrm>
              <a:off x="6458051" y="320291"/>
              <a:ext cx="1546501" cy="1546501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spcFirstLastPara="0" vert="horz" wrap="square" lIns="120362" tIns="20320" rIns="120362" bIns="20320" numCol="1" spcCol="1270" anchor="ctr" anchorCtr="0">
              <a:noAutofit/>
            </a:bodyPr>
            <a:lstStyle/>
            <a:p>
              <a:pPr lvl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3200" b="1" dirty="0" smtClean="0">
                  <a:latin typeface="Century Gothic"/>
                  <a:cs typeface="Century Gothic"/>
                </a:rPr>
                <a:t>WCB</a:t>
              </a:r>
              <a:endParaRPr lang="en-US" sz="3200" b="1" i="0" kern="1200" dirty="0" smtClean="0">
                <a:latin typeface="Century Gothic"/>
                <a:cs typeface="Century Gothic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70721" y="2286691"/>
            <a:ext cx="2606927" cy="2606927"/>
            <a:chOff x="6137760" y="0"/>
            <a:chExt cx="2187083" cy="2187083"/>
          </a:xfrm>
          <a:solidFill>
            <a:srgbClr val="6A9AC5">
              <a:alpha val="50000"/>
            </a:srgbClr>
          </a:solidFill>
        </p:grpSpPr>
        <p:sp>
          <p:nvSpPr>
            <p:cNvPr id="12" name="Oval 11"/>
            <p:cNvSpPr/>
            <p:nvPr/>
          </p:nvSpPr>
          <p:spPr>
            <a:xfrm>
              <a:off x="6137760" y="0"/>
              <a:ext cx="2187083" cy="2187083"/>
            </a:xfrm>
            <a:prstGeom prst="ellipse">
              <a:avLst/>
            </a:prstGeom>
            <a:grpFill/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alpha val="50000"/>
                <a:hueOff val="0"/>
                <a:satOff val="0"/>
                <a:lumOff val="0"/>
                <a:alphaOff val="0"/>
              </a:schemeClr>
            </a:fillRef>
            <a:effectRef idx="3">
              <a:schemeClr val="accent1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</p:sp>
        <p:sp>
          <p:nvSpPr>
            <p:cNvPr id="13" name="Oval 4"/>
            <p:cNvSpPr/>
            <p:nvPr/>
          </p:nvSpPr>
          <p:spPr>
            <a:xfrm>
              <a:off x="6458051" y="320291"/>
              <a:ext cx="1546501" cy="1546501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spcFirstLastPara="0" vert="horz" wrap="square" lIns="120362" tIns="20320" rIns="120362" bIns="20320" numCol="1" spcCol="1270" anchor="ctr" anchorCtr="0">
              <a:noAutofit/>
            </a:bodyPr>
            <a:lstStyle/>
            <a:p>
              <a:pPr lvl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3200" b="1" dirty="0" smtClean="0">
                  <a:latin typeface="Century Gothic"/>
                  <a:cs typeface="Century Gothic"/>
                </a:rPr>
                <a:t>ES</a:t>
              </a:r>
              <a:endParaRPr lang="en-US" sz="3200" b="1" i="0" kern="1200" dirty="0" smtClean="0">
                <a:latin typeface="Century Gothic"/>
                <a:cs typeface="Century Gothic"/>
              </a:endParaRPr>
            </a:p>
          </p:txBody>
        </p:sp>
      </p:grpSp>
      <p:cxnSp>
        <p:nvCxnSpPr>
          <p:cNvPr id="15" name="Straight Connector 14"/>
          <p:cNvCxnSpPr/>
          <p:nvPr/>
        </p:nvCxnSpPr>
        <p:spPr bwMode="auto">
          <a:xfrm>
            <a:off x="5964194" y="1836446"/>
            <a:ext cx="0" cy="36499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C00000">
                <a:alpha val="25000"/>
              </a:srgbClr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8" name="Straight Connector 17"/>
          <p:cNvCxnSpPr/>
          <p:nvPr/>
        </p:nvCxnSpPr>
        <p:spPr bwMode="auto">
          <a:xfrm>
            <a:off x="3175676" y="1840562"/>
            <a:ext cx="0" cy="36499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C00000">
                <a:alpha val="25000"/>
              </a:srgbClr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sp>
        <p:nvSpPr>
          <p:cNvPr id="14" name="TextBox 13"/>
          <p:cNvSpPr txBox="1"/>
          <p:nvPr/>
        </p:nvSpPr>
        <p:spPr>
          <a:xfrm>
            <a:off x="3914775" y="6009148"/>
            <a:ext cx="48482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>
                <a:solidFill>
                  <a:srgbClr val="071C57"/>
                </a:solidFill>
              </a:rPr>
              <a:t>- problem</a:t>
            </a:r>
            <a:endParaRPr lang="en-US" sz="2400" dirty="0">
              <a:solidFill>
                <a:srgbClr val="071C5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7526095"/>
      </p:ext>
    </p:extLst>
  </p:cSld>
  <p:clrMapOvr>
    <a:masterClrMapping/>
  </p:clrMapOvr>
  <p:transition advTm="4502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SMART CHOICE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400" y="1546751"/>
            <a:ext cx="8572500" cy="4767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308468"/>
      </p:ext>
    </p:extLst>
  </p:cSld>
  <p:clrMapOvr>
    <a:masterClrMapping/>
  </p:clrMapOvr>
  <p:transition advTm="4610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USED BY</a:t>
            </a:r>
            <a:endParaRPr lang="en-US" dirty="0"/>
          </a:p>
        </p:txBody>
      </p:sp>
      <p:graphicFrame>
        <p:nvGraphicFramePr>
          <p:cNvPr id="3" name="Diagram 2"/>
          <p:cNvGraphicFramePr/>
          <p:nvPr>
            <p:extLst/>
          </p:nvPr>
        </p:nvGraphicFramePr>
        <p:xfrm>
          <a:off x="333904" y="2510669"/>
          <a:ext cx="8467196" cy="21900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6661871"/>
      </p:ext>
    </p:extLst>
  </p:cSld>
  <p:clrMapOvr>
    <a:masterClrMapping/>
  </p:clrMapOvr>
  <p:transition advTm="3105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ALSO USED BY</a:t>
            </a:r>
            <a:endParaRPr lang="en-US" dirty="0"/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373698530"/>
              </p:ext>
            </p:extLst>
          </p:nvPr>
        </p:nvGraphicFramePr>
        <p:xfrm>
          <a:off x="333904" y="2510669"/>
          <a:ext cx="8467196" cy="21900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7018910"/>
      </p:ext>
    </p:extLst>
  </p:cSld>
  <p:clrMapOvr>
    <a:masterClrMapping/>
  </p:clrMapOvr>
  <p:transition advTm="4089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2601701" y="1150378"/>
            <a:ext cx="4294399" cy="5089603"/>
            <a:chOff x="6137760" y="-404989"/>
            <a:chExt cx="2187083" cy="2592072"/>
          </a:xfrm>
        </p:grpSpPr>
        <p:sp>
          <p:nvSpPr>
            <p:cNvPr id="9" name="Oval 8"/>
            <p:cNvSpPr/>
            <p:nvPr/>
          </p:nvSpPr>
          <p:spPr>
            <a:xfrm>
              <a:off x="6137760" y="0"/>
              <a:ext cx="2187083" cy="2187083"/>
            </a:xfrm>
            <a:prstGeom prst="ellipse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alpha val="50000"/>
                <a:hueOff val="0"/>
                <a:satOff val="0"/>
                <a:lumOff val="0"/>
                <a:alphaOff val="0"/>
              </a:schemeClr>
            </a:fillRef>
            <a:effectRef idx="3">
              <a:schemeClr val="accent1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</p:sp>
        <p:sp>
          <p:nvSpPr>
            <p:cNvPr id="10" name="Oval 4"/>
            <p:cNvSpPr/>
            <p:nvPr/>
          </p:nvSpPr>
          <p:spPr>
            <a:xfrm>
              <a:off x="6458051" y="-404989"/>
              <a:ext cx="1546501" cy="154650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spcFirstLastPara="0" vert="horz" wrap="square" lIns="120362" tIns="20320" rIns="120362" bIns="20320" numCol="1" spcCol="1270" anchor="ctr" anchorCtr="0">
              <a:noAutofit/>
            </a:bodyPr>
            <a:lstStyle/>
            <a:p>
              <a:pPr lvl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3200" b="1" dirty="0" smtClean="0">
                  <a:latin typeface="Century Gothic"/>
                  <a:cs typeface="Century Gothic"/>
                </a:rPr>
                <a:t>WORLD</a:t>
              </a:r>
              <a:endParaRPr lang="en-US" sz="3200" b="1" i="0" kern="1200" dirty="0" smtClean="0">
                <a:latin typeface="Century Gothic"/>
                <a:cs typeface="Century Gothic"/>
              </a:endParaRPr>
            </a:p>
          </p:txBody>
        </p:sp>
      </p:grpSp>
      <p:sp>
        <p:nvSpPr>
          <p:cNvPr id="3" name="Cloud 2"/>
          <p:cNvSpPr/>
          <p:nvPr/>
        </p:nvSpPr>
        <p:spPr bwMode="auto">
          <a:xfrm>
            <a:off x="3503725" y="2954336"/>
            <a:ext cx="2465276" cy="2465276"/>
          </a:xfrm>
          <a:prstGeom prst="cloud">
            <a:avLst/>
          </a:prstGeom>
          <a:solidFill>
            <a:schemeClr val="tx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GITHUB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3900688" y="3285329"/>
            <a:ext cx="1671023" cy="1671023"/>
            <a:chOff x="3913388" y="3300661"/>
            <a:chExt cx="1671023" cy="1671023"/>
          </a:xfrm>
        </p:grpSpPr>
        <p:sp>
          <p:nvSpPr>
            <p:cNvPr id="6" name="Oval 5"/>
            <p:cNvSpPr/>
            <p:nvPr/>
          </p:nvSpPr>
          <p:spPr>
            <a:xfrm>
              <a:off x="3913388" y="3300661"/>
              <a:ext cx="1671023" cy="1671023"/>
            </a:xfrm>
            <a:prstGeom prst="ellipse">
              <a:avLst/>
            </a:prstGeom>
            <a:solidFill>
              <a:srgbClr val="6A9AC5">
                <a:alpha val="50000"/>
              </a:srgbClr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alpha val="50000"/>
                <a:hueOff val="0"/>
                <a:satOff val="0"/>
                <a:lumOff val="0"/>
                <a:alphaOff val="0"/>
              </a:schemeClr>
            </a:fillRef>
            <a:effectRef idx="3">
              <a:schemeClr val="accent1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</p:sp>
        <p:sp>
          <p:nvSpPr>
            <p:cNvPr id="7" name="Oval 4"/>
            <p:cNvSpPr/>
            <p:nvPr/>
          </p:nvSpPr>
          <p:spPr>
            <a:xfrm>
              <a:off x="4160635" y="3545378"/>
              <a:ext cx="1181591" cy="118159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spcFirstLastPara="0" vert="horz" wrap="square" lIns="120362" tIns="20320" rIns="120362" bIns="20320" numCol="1" spcCol="1270" anchor="ctr" anchorCtr="0">
              <a:noAutofit/>
            </a:bodyPr>
            <a:lstStyle/>
            <a:p>
              <a:pPr lvl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3200" b="1" dirty="0" smtClean="0">
                  <a:latin typeface="Century Gothic"/>
                  <a:cs typeface="Century Gothic"/>
                </a:rPr>
                <a:t>UF</a:t>
              </a:r>
              <a:endParaRPr lang="en-US" sz="3200" b="1" i="0" kern="1200" dirty="0" smtClean="0">
                <a:latin typeface="Century Gothic"/>
                <a:cs typeface="Century Gothic"/>
              </a:endParaRP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5222021" y="6009148"/>
            <a:ext cx="35409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>
                <a:solidFill>
                  <a:srgbClr val="071C57"/>
                </a:solidFill>
              </a:rPr>
              <a:t>- in the cloud</a:t>
            </a:r>
            <a:endParaRPr lang="en-US" sz="2400" dirty="0">
              <a:solidFill>
                <a:srgbClr val="071C5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2322788"/>
      </p:ext>
    </p:extLst>
  </p:cSld>
  <p:clrMapOvr>
    <a:masterClrMapping/>
  </p:clrMapOvr>
  <p:transition advTm="4437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2601701" y="1150378"/>
            <a:ext cx="4294399" cy="5089603"/>
            <a:chOff x="6137760" y="-404989"/>
            <a:chExt cx="2187083" cy="2592072"/>
          </a:xfrm>
        </p:grpSpPr>
        <p:sp>
          <p:nvSpPr>
            <p:cNvPr id="9" name="Oval 8"/>
            <p:cNvSpPr/>
            <p:nvPr/>
          </p:nvSpPr>
          <p:spPr>
            <a:xfrm>
              <a:off x="6137760" y="0"/>
              <a:ext cx="2187083" cy="2187083"/>
            </a:xfrm>
            <a:prstGeom prst="ellipse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alpha val="50000"/>
                <a:hueOff val="0"/>
                <a:satOff val="0"/>
                <a:lumOff val="0"/>
                <a:alphaOff val="0"/>
              </a:schemeClr>
            </a:fillRef>
            <a:effectRef idx="3">
              <a:schemeClr val="accent1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</p:sp>
        <p:sp>
          <p:nvSpPr>
            <p:cNvPr id="10" name="Oval 4"/>
            <p:cNvSpPr/>
            <p:nvPr/>
          </p:nvSpPr>
          <p:spPr>
            <a:xfrm>
              <a:off x="6458051" y="-404989"/>
              <a:ext cx="1546501" cy="154650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spcFirstLastPara="0" vert="horz" wrap="square" lIns="120362" tIns="20320" rIns="120362" bIns="20320" numCol="1" spcCol="1270" anchor="ctr" anchorCtr="0">
              <a:noAutofit/>
            </a:bodyPr>
            <a:lstStyle/>
            <a:p>
              <a:pPr lvl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3200" b="1" dirty="0" smtClean="0">
                  <a:latin typeface="Century Gothic"/>
                  <a:cs typeface="Century Gothic"/>
                </a:rPr>
                <a:t>WORLD</a:t>
              </a:r>
              <a:endParaRPr lang="en-US" sz="3200" b="1" i="0" kern="1200" dirty="0" smtClean="0">
                <a:latin typeface="Century Gothic"/>
                <a:cs typeface="Century Gothic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GITHUB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3900688" y="3285329"/>
            <a:ext cx="1671023" cy="1671023"/>
            <a:chOff x="3913388" y="3300661"/>
            <a:chExt cx="1671023" cy="1671023"/>
          </a:xfrm>
          <a:solidFill>
            <a:srgbClr val="6A9AC5">
              <a:alpha val="85000"/>
            </a:srgbClr>
          </a:solidFill>
        </p:grpSpPr>
        <p:sp>
          <p:nvSpPr>
            <p:cNvPr id="6" name="Oval 5"/>
            <p:cNvSpPr/>
            <p:nvPr/>
          </p:nvSpPr>
          <p:spPr>
            <a:xfrm>
              <a:off x="3913388" y="3300661"/>
              <a:ext cx="1671023" cy="1671023"/>
            </a:xfrm>
            <a:prstGeom prst="ellipse">
              <a:avLst/>
            </a:prstGeom>
            <a:grpFill/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alpha val="50000"/>
                <a:hueOff val="0"/>
                <a:satOff val="0"/>
                <a:lumOff val="0"/>
                <a:alphaOff val="0"/>
              </a:schemeClr>
            </a:fillRef>
            <a:effectRef idx="3">
              <a:schemeClr val="accent1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</p:sp>
        <p:sp>
          <p:nvSpPr>
            <p:cNvPr id="7" name="Oval 4"/>
            <p:cNvSpPr/>
            <p:nvPr/>
          </p:nvSpPr>
          <p:spPr>
            <a:xfrm>
              <a:off x="4160635" y="3545378"/>
              <a:ext cx="1181591" cy="1181591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spcFirstLastPara="0" vert="horz" wrap="square" lIns="120362" tIns="20320" rIns="120362" bIns="20320" numCol="1" spcCol="1270" anchor="ctr" anchorCtr="0">
              <a:noAutofit/>
            </a:bodyPr>
            <a:lstStyle/>
            <a:p>
              <a:pPr lvl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3200" b="1" dirty="0" smtClean="0">
                  <a:latin typeface="Century Gothic"/>
                  <a:cs typeface="Century Gothic"/>
                </a:rPr>
                <a:t>UF</a:t>
              </a:r>
              <a:endParaRPr lang="en-US" sz="3200" b="1" i="0" kern="1200" dirty="0" smtClean="0">
                <a:latin typeface="Century Gothic"/>
                <a:cs typeface="Century Gothic"/>
              </a:endParaRP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5222021" y="6009148"/>
            <a:ext cx="35409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>
                <a:solidFill>
                  <a:srgbClr val="071C57"/>
                </a:solidFill>
              </a:rPr>
              <a:t>- on premise</a:t>
            </a:r>
            <a:endParaRPr lang="en-US" sz="2400" dirty="0">
              <a:solidFill>
                <a:srgbClr val="071C5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705913"/>
      </p:ext>
    </p:extLst>
  </p:cSld>
  <p:clrMapOvr>
    <a:masterClrMapping/>
  </p:clrMapOvr>
  <p:transition advTm="1278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4"/>
          <p:cNvSpPr/>
          <p:nvPr/>
        </p:nvSpPr>
        <p:spPr>
          <a:xfrm>
            <a:off x="2926647" y="1082828"/>
            <a:ext cx="3289316" cy="1819837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spcFirstLastPara="0" vert="horz" wrap="square" lIns="120362" tIns="20320" rIns="120362" bIns="20320" numCol="1" spcCol="1270" anchor="ctr" anchorCtr="0">
            <a:noAutofit/>
          </a:bodyPr>
          <a:lstStyle/>
          <a:p>
            <a:pPr lvl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b="1" dirty="0" smtClean="0">
                <a:latin typeface="Century Gothic"/>
                <a:cs typeface="Century Gothic"/>
              </a:rPr>
              <a:t>WORLD</a:t>
            </a:r>
            <a:endParaRPr lang="en-US" sz="2400" b="1" i="0" kern="1200" dirty="0" smtClean="0">
              <a:latin typeface="Century Gothic"/>
              <a:cs typeface="Century Gothic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PUBLIC / PRIVATE </a:t>
            </a:r>
            <a:r>
              <a:rPr lang="en-US" dirty="0" smtClean="0"/>
              <a:t>ACCESS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2848709" y="1615974"/>
            <a:ext cx="3445191" cy="3445191"/>
            <a:chOff x="2926647" y="1600200"/>
            <a:chExt cx="3445191" cy="3445191"/>
          </a:xfrm>
        </p:grpSpPr>
        <p:grpSp>
          <p:nvGrpSpPr>
            <p:cNvPr id="3" name="Group 2"/>
            <p:cNvGrpSpPr/>
            <p:nvPr/>
          </p:nvGrpSpPr>
          <p:grpSpPr>
            <a:xfrm>
              <a:off x="2926647" y="1600200"/>
              <a:ext cx="3445191" cy="3445191"/>
              <a:chOff x="3660884" y="3070019"/>
              <a:chExt cx="1810092" cy="1810092"/>
            </a:xfrm>
          </p:grpSpPr>
          <p:sp>
            <p:nvSpPr>
              <p:cNvPr id="6" name="Oval 5"/>
              <p:cNvSpPr/>
              <p:nvPr/>
            </p:nvSpPr>
            <p:spPr>
              <a:xfrm>
                <a:off x="3660884" y="3070019"/>
                <a:ext cx="1810092" cy="1810092"/>
              </a:xfrm>
              <a:prstGeom prst="ellipse">
                <a:avLst/>
              </a:prstGeom>
              <a:solidFill>
                <a:srgbClr val="6A9AC5">
                  <a:alpha val="50000"/>
                </a:srgbClr>
              </a:solidFill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1">
                  <a:alpha val="50000"/>
                  <a:hueOff val="0"/>
                  <a:satOff val="0"/>
                  <a:lumOff val="0"/>
                  <a:alphaOff val="0"/>
                </a:schemeClr>
              </a:fillRef>
              <a:effectRef idx="3">
                <a:schemeClr val="accent1">
                  <a:alpha val="5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/>
              </a:fontRef>
            </p:style>
          </p:sp>
          <p:sp>
            <p:nvSpPr>
              <p:cNvPr id="7" name="Oval 4"/>
              <p:cNvSpPr/>
              <p:nvPr/>
            </p:nvSpPr>
            <p:spPr>
              <a:xfrm>
                <a:off x="3925118" y="3094688"/>
                <a:ext cx="1279928" cy="299923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spcFirstLastPara="0" vert="horz" wrap="square" lIns="120362" tIns="20320" rIns="120362" bIns="20320" numCol="1" spcCol="1270" anchor="ctr" anchorCtr="0">
                <a:noAutofit/>
              </a:bodyPr>
              <a:lstStyle/>
              <a:p>
                <a:pPr lvl="0" algn="ctr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400" b="1" dirty="0" smtClean="0">
                    <a:latin typeface="Century Gothic"/>
                    <a:cs typeface="Century Gothic"/>
                  </a:rPr>
                  <a:t>UF</a:t>
                </a:r>
                <a:endParaRPr lang="en-US" sz="2400" b="1" i="0" kern="1200" dirty="0" smtClean="0">
                  <a:latin typeface="Century Gothic"/>
                  <a:cs typeface="Century Gothic"/>
                </a:endParaRPr>
              </a:p>
            </p:txBody>
          </p:sp>
        </p:grpSp>
        <p:grpSp>
          <p:nvGrpSpPr>
            <p:cNvPr id="14" name="Group 13"/>
            <p:cNvGrpSpPr/>
            <p:nvPr/>
          </p:nvGrpSpPr>
          <p:grpSpPr>
            <a:xfrm>
              <a:off x="3479991" y="2127878"/>
              <a:ext cx="2335277" cy="2335277"/>
              <a:chOff x="3660884" y="3070019"/>
              <a:chExt cx="1810092" cy="1810092"/>
            </a:xfrm>
            <a:solidFill>
              <a:srgbClr val="F47B4A">
                <a:alpha val="85000"/>
              </a:srgbClr>
            </a:solidFill>
          </p:grpSpPr>
          <p:sp>
            <p:nvSpPr>
              <p:cNvPr id="15" name="Oval 14"/>
              <p:cNvSpPr/>
              <p:nvPr/>
            </p:nvSpPr>
            <p:spPr>
              <a:xfrm>
                <a:off x="3660884" y="3070019"/>
                <a:ext cx="1810092" cy="1810092"/>
              </a:xfrm>
              <a:prstGeom prst="ellipse">
                <a:avLst/>
              </a:prstGeom>
              <a:grpFill/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1">
                  <a:alpha val="50000"/>
                  <a:hueOff val="0"/>
                  <a:satOff val="0"/>
                  <a:lumOff val="0"/>
                  <a:alphaOff val="0"/>
                </a:schemeClr>
              </a:fillRef>
              <a:effectRef idx="3">
                <a:schemeClr val="accent1">
                  <a:alpha val="5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/>
              </a:fontRef>
            </p:style>
          </p:sp>
          <p:sp>
            <p:nvSpPr>
              <p:cNvPr id="16" name="Oval 4"/>
              <p:cNvSpPr/>
              <p:nvPr/>
            </p:nvSpPr>
            <p:spPr>
              <a:xfrm>
                <a:off x="3925966" y="3222026"/>
                <a:ext cx="1279928" cy="299923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spcFirstLastPara="0" vert="horz" wrap="square" lIns="120362" tIns="20320" rIns="120362" bIns="20320" numCol="1" spcCol="1270" anchor="ctr" anchorCtr="0">
                <a:noAutofit/>
              </a:bodyPr>
              <a:lstStyle/>
              <a:p>
                <a:pPr lvl="0" algn="ctr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400" b="1" dirty="0" smtClean="0">
                    <a:latin typeface="Century Gothic"/>
                    <a:cs typeface="Century Gothic"/>
                  </a:rPr>
                  <a:t>TEAM</a:t>
                </a:r>
                <a:endParaRPr lang="en-US" sz="2400" b="1" i="0" kern="1200" dirty="0" smtClean="0">
                  <a:latin typeface="Century Gothic"/>
                  <a:cs typeface="Century Gothic"/>
                </a:endParaRPr>
              </a:p>
            </p:txBody>
          </p:sp>
        </p:grpSp>
        <p:grpSp>
          <p:nvGrpSpPr>
            <p:cNvPr id="11" name="Group 10"/>
            <p:cNvGrpSpPr/>
            <p:nvPr/>
          </p:nvGrpSpPr>
          <p:grpSpPr>
            <a:xfrm>
              <a:off x="4038071" y="2710932"/>
              <a:ext cx="1223728" cy="1223728"/>
              <a:chOff x="3666953" y="2996340"/>
              <a:chExt cx="1810092" cy="1810092"/>
            </a:xfrm>
            <a:solidFill>
              <a:srgbClr val="6A9AC5">
                <a:alpha val="85000"/>
              </a:srgbClr>
            </a:solidFill>
          </p:grpSpPr>
          <p:sp>
            <p:nvSpPr>
              <p:cNvPr id="12" name="Oval 11"/>
              <p:cNvSpPr/>
              <p:nvPr/>
            </p:nvSpPr>
            <p:spPr>
              <a:xfrm>
                <a:off x="3666953" y="2996340"/>
                <a:ext cx="1810092" cy="1810092"/>
              </a:xfrm>
              <a:prstGeom prst="ellipse">
                <a:avLst/>
              </a:prstGeom>
              <a:grpFill/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1">
                  <a:alpha val="50000"/>
                  <a:hueOff val="0"/>
                  <a:satOff val="0"/>
                  <a:lumOff val="0"/>
                  <a:alphaOff val="0"/>
                </a:schemeClr>
              </a:fillRef>
              <a:effectRef idx="3">
                <a:schemeClr val="accent1">
                  <a:alpha val="5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/>
              </a:fontRef>
            </p:style>
          </p:sp>
          <p:sp>
            <p:nvSpPr>
              <p:cNvPr id="13" name="Oval 4"/>
              <p:cNvSpPr/>
              <p:nvPr/>
            </p:nvSpPr>
            <p:spPr>
              <a:xfrm>
                <a:off x="3931011" y="3711074"/>
                <a:ext cx="1279928" cy="299924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spcFirstLastPara="0" vert="horz" wrap="square" lIns="120362" tIns="20320" rIns="120362" bIns="20320" numCol="1" spcCol="1270" anchor="ctr" anchorCtr="0">
                <a:noAutofit/>
              </a:bodyPr>
              <a:lstStyle/>
              <a:p>
                <a:pPr lvl="0" algn="ctr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400" b="1" dirty="0" smtClean="0">
                    <a:latin typeface="Century Gothic"/>
                    <a:cs typeface="Century Gothic"/>
                  </a:rPr>
                  <a:t>APP</a:t>
                </a:r>
                <a:endParaRPr lang="en-US" sz="2400" b="1" i="0" kern="1200" dirty="0" smtClean="0">
                  <a:latin typeface="Century Gothic"/>
                  <a:cs typeface="Century Gothic"/>
                </a:endParaRPr>
              </a:p>
            </p:txBody>
          </p:sp>
        </p:grpSp>
      </p:grpSp>
      <p:sp>
        <p:nvSpPr>
          <p:cNvPr id="18" name="TextBox 17"/>
          <p:cNvSpPr txBox="1"/>
          <p:nvPr/>
        </p:nvSpPr>
        <p:spPr>
          <a:xfrm>
            <a:off x="404813" y="5603274"/>
            <a:ext cx="82724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2C305E"/>
                </a:solidFill>
              </a:rPr>
              <a:t>READ, WRITE, ADMIN</a:t>
            </a:r>
          </a:p>
        </p:txBody>
      </p:sp>
    </p:spTree>
    <p:extLst>
      <p:ext uri="{BB962C8B-B14F-4D97-AF65-F5344CB8AC3E}">
        <p14:creationId xmlns:p14="http://schemas.microsoft.com/office/powerpoint/2010/main" val="624233553"/>
      </p:ext>
    </p:extLst>
  </p:cSld>
  <p:clrMapOvr>
    <a:masterClrMapping/>
  </p:clrMapOvr>
  <p:transition advTm="32934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10 REASONS FOR GITHUB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298615" y="1982311"/>
            <a:ext cx="3192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2C305E"/>
                </a:solidFill>
                <a:latin typeface="Century Gothic" charset="0"/>
                <a:ea typeface="Century Gothic" charset="0"/>
                <a:cs typeface="Century Gothic" charset="0"/>
              </a:rPr>
              <a:t>Fragmentation</a:t>
            </a:r>
            <a:endParaRPr lang="en-US" sz="2400" b="1" kern="0" dirty="0">
              <a:solidFill>
                <a:srgbClr val="2C305E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5" name="Oval 4"/>
          <p:cNvSpPr/>
          <p:nvPr/>
        </p:nvSpPr>
        <p:spPr>
          <a:xfrm>
            <a:off x="591428" y="1969955"/>
            <a:ext cx="561421" cy="567362"/>
          </a:xfrm>
          <a:prstGeom prst="ellipse">
            <a:avLst/>
          </a:prstGeom>
          <a:solidFill>
            <a:srgbClr val="1466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  <a:latin typeface="Century Gothic"/>
                <a:ea typeface="Tahoma" panose="020B0604030504040204" pitchFamily="34" charset="0"/>
                <a:cs typeface="Century Gothic"/>
              </a:rPr>
              <a:t>01</a:t>
            </a:r>
            <a:endParaRPr lang="en-US" sz="1600" dirty="0">
              <a:solidFill>
                <a:schemeClr val="tx1"/>
              </a:solidFill>
              <a:latin typeface="Century Gothic"/>
              <a:ea typeface="Tahoma" panose="020B0604030504040204" pitchFamily="34" charset="0"/>
              <a:cs typeface="Century Gothic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98615" y="2832551"/>
            <a:ext cx="30908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 smtClean="0">
                <a:solidFill>
                  <a:srgbClr val="081D58"/>
                </a:solidFill>
                <a:latin typeface="Century Gothic"/>
                <a:ea typeface="Tahoma" panose="020B0604030504040204" pitchFamily="34" charset="0"/>
                <a:cs typeface="Century Gothic"/>
              </a:rPr>
              <a:t>Git</a:t>
            </a:r>
            <a:r>
              <a:rPr lang="en-US" sz="2400" b="1" dirty="0" smtClean="0">
                <a:solidFill>
                  <a:srgbClr val="081D58"/>
                </a:solidFill>
                <a:latin typeface="Century Gothic"/>
                <a:ea typeface="Tahoma" panose="020B0604030504040204" pitchFamily="34" charset="0"/>
                <a:cs typeface="Century Gothic"/>
              </a:rPr>
              <a:t> hosting</a:t>
            </a:r>
            <a:endParaRPr lang="en-US" sz="1400" b="1" kern="0" dirty="0">
              <a:solidFill>
                <a:srgbClr val="081D58"/>
              </a:solidFill>
              <a:latin typeface="Century Gothic"/>
              <a:ea typeface="Tahoma" panose="020B0604030504040204" pitchFamily="34" charset="0"/>
              <a:cs typeface="Century Gothic"/>
            </a:endParaRPr>
          </a:p>
        </p:txBody>
      </p:sp>
      <p:sp>
        <p:nvSpPr>
          <p:cNvPr id="8" name="Oval 7"/>
          <p:cNvSpPr/>
          <p:nvPr/>
        </p:nvSpPr>
        <p:spPr>
          <a:xfrm>
            <a:off x="591430" y="2820945"/>
            <a:ext cx="561421" cy="567361"/>
          </a:xfrm>
          <a:prstGeom prst="ellipse">
            <a:avLst/>
          </a:prstGeom>
          <a:solidFill>
            <a:srgbClr val="1466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Century Gothic"/>
                <a:ea typeface="Tahoma" panose="020B0604030504040204" pitchFamily="34" charset="0"/>
                <a:cs typeface="Century Gothic"/>
              </a:rPr>
              <a:t>02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273373" y="3678082"/>
            <a:ext cx="38182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81D58"/>
                </a:solidFill>
                <a:latin typeface="Century Gothic"/>
                <a:ea typeface="Tahoma" panose="020B0604030504040204" pitchFamily="34" charset="0"/>
                <a:cs typeface="Century Gothic"/>
              </a:rPr>
              <a:t>Access</a:t>
            </a:r>
            <a:endParaRPr lang="en-US" sz="1400" b="1" kern="0" dirty="0">
              <a:solidFill>
                <a:srgbClr val="081D58"/>
              </a:solidFill>
              <a:latin typeface="Century Gothic"/>
              <a:ea typeface="Tahoma" panose="020B0604030504040204" pitchFamily="34" charset="0"/>
              <a:cs typeface="Century Gothic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566187" y="3667227"/>
            <a:ext cx="561421" cy="567361"/>
          </a:xfrm>
          <a:prstGeom prst="ellipse">
            <a:avLst/>
          </a:prstGeom>
          <a:solidFill>
            <a:srgbClr val="1466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Century Gothic"/>
                <a:ea typeface="Tahoma" panose="020B0604030504040204" pitchFamily="34" charset="0"/>
                <a:cs typeface="Century Gothic"/>
              </a:rPr>
              <a:t>03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298615" y="4530103"/>
            <a:ext cx="38182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81D58"/>
                </a:solidFill>
                <a:latin typeface="Century Gothic"/>
                <a:ea typeface="Tahoma" panose="020B0604030504040204" pitchFamily="34" charset="0"/>
                <a:cs typeface="Century Gothic"/>
              </a:rPr>
              <a:t>Web interface</a:t>
            </a:r>
            <a:endParaRPr lang="en-US" sz="1400" b="1" kern="0" dirty="0">
              <a:solidFill>
                <a:srgbClr val="081D58"/>
              </a:solidFill>
              <a:latin typeface="Century Gothic"/>
              <a:ea typeface="Tahoma" panose="020B0604030504040204" pitchFamily="34" charset="0"/>
              <a:cs typeface="Century Gothic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591429" y="4519248"/>
            <a:ext cx="561421" cy="567361"/>
          </a:xfrm>
          <a:prstGeom prst="ellipse">
            <a:avLst/>
          </a:prstGeom>
          <a:solidFill>
            <a:srgbClr val="1466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  <a:latin typeface="Century Gothic"/>
                <a:ea typeface="Tahoma" panose="020B0604030504040204" pitchFamily="34" charset="0"/>
                <a:cs typeface="Century Gothic"/>
              </a:rPr>
              <a:t>04</a:t>
            </a:r>
            <a:endParaRPr lang="en-US" sz="1600" dirty="0">
              <a:solidFill>
                <a:schemeClr val="tx1"/>
              </a:solidFill>
              <a:latin typeface="Century Gothic"/>
              <a:ea typeface="Tahoma" panose="020B0604030504040204" pitchFamily="34" charset="0"/>
              <a:cs typeface="Century Gothic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298614" y="5378701"/>
            <a:ext cx="38182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81D58"/>
                </a:solidFill>
                <a:latin typeface="Century Gothic"/>
                <a:ea typeface="Tahoma" panose="020B0604030504040204" pitchFamily="34" charset="0"/>
                <a:cs typeface="Century Gothic"/>
              </a:rPr>
              <a:t>Adoption</a:t>
            </a:r>
            <a:endParaRPr lang="en-US" sz="1400" b="1" kern="0" dirty="0">
              <a:solidFill>
                <a:srgbClr val="081D58"/>
              </a:solidFill>
              <a:latin typeface="Century Gothic"/>
              <a:ea typeface="Tahoma" panose="020B0604030504040204" pitchFamily="34" charset="0"/>
              <a:cs typeface="Century Gothic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591428" y="5367846"/>
            <a:ext cx="561421" cy="567361"/>
          </a:xfrm>
          <a:prstGeom prst="ellipse">
            <a:avLst/>
          </a:prstGeom>
          <a:solidFill>
            <a:srgbClr val="1466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  <a:latin typeface="Century Gothic"/>
                <a:ea typeface="Tahoma" panose="020B0604030504040204" pitchFamily="34" charset="0"/>
                <a:cs typeface="Century Gothic"/>
              </a:rPr>
              <a:t>05</a:t>
            </a:r>
            <a:endParaRPr lang="en-US" sz="1600" dirty="0">
              <a:solidFill>
                <a:schemeClr val="tx1"/>
              </a:solidFill>
              <a:latin typeface="Century Gothic"/>
              <a:ea typeface="Tahoma" panose="020B0604030504040204" pitchFamily="34" charset="0"/>
              <a:cs typeface="Century Gothic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613069" y="1978681"/>
            <a:ext cx="3192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2C305E"/>
                </a:solidFill>
                <a:latin typeface="Century Gothic" charset="0"/>
                <a:ea typeface="Century Gothic" charset="0"/>
                <a:cs typeface="Century Gothic" charset="0"/>
              </a:rPr>
              <a:t>Productivity</a:t>
            </a:r>
            <a:endParaRPr lang="en-US" sz="2400" b="1" kern="0" dirty="0">
              <a:solidFill>
                <a:srgbClr val="2C305E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4905882" y="1966325"/>
            <a:ext cx="561421" cy="567362"/>
          </a:xfrm>
          <a:prstGeom prst="ellipse">
            <a:avLst/>
          </a:prstGeom>
          <a:solidFill>
            <a:srgbClr val="1466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  <a:latin typeface="Century Gothic"/>
                <a:ea typeface="Tahoma" panose="020B0604030504040204" pitchFamily="34" charset="0"/>
                <a:cs typeface="Century Gothic"/>
              </a:rPr>
              <a:t>06</a:t>
            </a:r>
            <a:endParaRPr lang="en-US" sz="1600" dirty="0">
              <a:solidFill>
                <a:schemeClr val="tx1"/>
              </a:solidFill>
              <a:latin typeface="Century Gothic"/>
              <a:ea typeface="Tahoma" panose="020B0604030504040204" pitchFamily="34" charset="0"/>
              <a:cs typeface="Century Gothic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613069" y="2828921"/>
            <a:ext cx="30908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81D58"/>
                </a:solidFill>
                <a:latin typeface="Century Gothic"/>
                <a:ea typeface="Tahoma" panose="020B0604030504040204" pitchFamily="34" charset="0"/>
                <a:cs typeface="Century Gothic"/>
              </a:rPr>
              <a:t>Quality</a:t>
            </a:r>
            <a:endParaRPr lang="en-US" sz="1400" b="1" kern="0" dirty="0">
              <a:solidFill>
                <a:srgbClr val="081D58"/>
              </a:solidFill>
              <a:latin typeface="Century Gothic"/>
              <a:ea typeface="Tahoma" panose="020B0604030504040204" pitchFamily="34" charset="0"/>
              <a:cs typeface="Century Gothic"/>
            </a:endParaRPr>
          </a:p>
        </p:txBody>
      </p:sp>
      <p:sp>
        <p:nvSpPr>
          <p:cNvPr id="23" name="Oval 22"/>
          <p:cNvSpPr/>
          <p:nvPr/>
        </p:nvSpPr>
        <p:spPr>
          <a:xfrm>
            <a:off x="4905884" y="2817315"/>
            <a:ext cx="561421" cy="567361"/>
          </a:xfrm>
          <a:prstGeom prst="ellipse">
            <a:avLst/>
          </a:prstGeom>
          <a:solidFill>
            <a:srgbClr val="1466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  <a:latin typeface="Century Gothic"/>
                <a:ea typeface="Tahoma" panose="020B0604030504040204" pitchFamily="34" charset="0"/>
                <a:cs typeface="Century Gothic"/>
              </a:rPr>
              <a:t>07</a:t>
            </a:r>
            <a:endParaRPr lang="en-US" sz="1600" dirty="0">
              <a:solidFill>
                <a:schemeClr val="tx1"/>
              </a:solidFill>
              <a:latin typeface="Century Gothic"/>
              <a:ea typeface="Tahoma" panose="020B0604030504040204" pitchFamily="34" charset="0"/>
              <a:cs typeface="Century Gothic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587827" y="3674452"/>
            <a:ext cx="38182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81D58"/>
                </a:solidFill>
                <a:latin typeface="Century Gothic"/>
                <a:ea typeface="Tahoma" panose="020B0604030504040204" pitchFamily="34" charset="0"/>
                <a:cs typeface="Century Gothic"/>
              </a:rPr>
              <a:t>Security</a:t>
            </a:r>
            <a:endParaRPr lang="en-US" sz="1400" b="1" kern="0" dirty="0">
              <a:solidFill>
                <a:srgbClr val="081D58"/>
              </a:solidFill>
              <a:latin typeface="Century Gothic"/>
              <a:ea typeface="Tahoma" panose="020B0604030504040204" pitchFamily="34" charset="0"/>
              <a:cs typeface="Century Gothic"/>
            </a:endParaRPr>
          </a:p>
        </p:txBody>
      </p:sp>
      <p:sp>
        <p:nvSpPr>
          <p:cNvPr id="25" name="Oval 24"/>
          <p:cNvSpPr/>
          <p:nvPr/>
        </p:nvSpPr>
        <p:spPr>
          <a:xfrm>
            <a:off x="4880641" y="3663597"/>
            <a:ext cx="561421" cy="567361"/>
          </a:xfrm>
          <a:prstGeom prst="ellipse">
            <a:avLst/>
          </a:prstGeom>
          <a:solidFill>
            <a:srgbClr val="1466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  <a:latin typeface="Century Gothic"/>
                <a:ea typeface="Tahoma" panose="020B0604030504040204" pitchFamily="34" charset="0"/>
                <a:cs typeface="Century Gothic"/>
              </a:rPr>
              <a:t>08</a:t>
            </a:r>
            <a:endParaRPr lang="en-US" sz="1600" dirty="0">
              <a:solidFill>
                <a:schemeClr val="tx1"/>
              </a:solidFill>
              <a:latin typeface="Century Gothic"/>
              <a:ea typeface="Tahoma" panose="020B0604030504040204" pitchFamily="34" charset="0"/>
              <a:cs typeface="Century Gothic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613069" y="4539264"/>
            <a:ext cx="38182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81D58"/>
                </a:solidFill>
                <a:latin typeface="Century Gothic"/>
                <a:ea typeface="Tahoma" panose="020B0604030504040204" pitchFamily="34" charset="0"/>
                <a:cs typeface="Century Gothic"/>
              </a:rPr>
              <a:t>Communication</a:t>
            </a:r>
            <a:endParaRPr lang="en-US" sz="1400" b="1" kern="0" dirty="0">
              <a:solidFill>
                <a:srgbClr val="081D58"/>
              </a:solidFill>
              <a:latin typeface="Century Gothic"/>
              <a:ea typeface="Tahoma" panose="020B0604030504040204" pitchFamily="34" charset="0"/>
              <a:cs typeface="Century Gothic"/>
            </a:endParaRPr>
          </a:p>
        </p:txBody>
      </p:sp>
      <p:sp>
        <p:nvSpPr>
          <p:cNvPr id="27" name="Oval 26"/>
          <p:cNvSpPr/>
          <p:nvPr/>
        </p:nvSpPr>
        <p:spPr>
          <a:xfrm>
            <a:off x="4905883" y="4515618"/>
            <a:ext cx="561421" cy="567361"/>
          </a:xfrm>
          <a:prstGeom prst="ellipse">
            <a:avLst/>
          </a:prstGeom>
          <a:solidFill>
            <a:srgbClr val="1466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  <a:latin typeface="Century Gothic"/>
                <a:ea typeface="Tahoma" panose="020B0604030504040204" pitchFamily="34" charset="0"/>
                <a:cs typeface="Century Gothic"/>
              </a:rPr>
              <a:t>09</a:t>
            </a:r>
            <a:endParaRPr lang="en-US" sz="1600" dirty="0">
              <a:solidFill>
                <a:schemeClr val="tx1"/>
              </a:solidFill>
              <a:latin typeface="Century Gothic"/>
              <a:ea typeface="Tahoma" panose="020B0604030504040204" pitchFamily="34" charset="0"/>
              <a:cs typeface="Century Gothic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613068" y="5387862"/>
            <a:ext cx="38182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81D58"/>
                </a:solidFill>
                <a:latin typeface="Century Gothic"/>
                <a:ea typeface="Tahoma" panose="020B0604030504040204" pitchFamily="34" charset="0"/>
                <a:cs typeface="Century Gothic"/>
              </a:rPr>
              <a:t>Collaboration</a:t>
            </a:r>
            <a:endParaRPr lang="en-US" sz="1400" b="1" kern="0" dirty="0">
              <a:solidFill>
                <a:srgbClr val="081D58"/>
              </a:solidFill>
              <a:latin typeface="Century Gothic"/>
              <a:ea typeface="Tahoma" panose="020B0604030504040204" pitchFamily="34" charset="0"/>
              <a:cs typeface="Century Gothic"/>
            </a:endParaRPr>
          </a:p>
        </p:txBody>
      </p:sp>
      <p:sp>
        <p:nvSpPr>
          <p:cNvPr id="29" name="Oval 28"/>
          <p:cNvSpPr/>
          <p:nvPr/>
        </p:nvSpPr>
        <p:spPr>
          <a:xfrm>
            <a:off x="4905882" y="5364216"/>
            <a:ext cx="561421" cy="567361"/>
          </a:xfrm>
          <a:prstGeom prst="ellipse">
            <a:avLst/>
          </a:prstGeom>
          <a:solidFill>
            <a:srgbClr val="1466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  <a:latin typeface="Century Gothic"/>
                <a:ea typeface="Tahoma" panose="020B0604030504040204" pitchFamily="34" charset="0"/>
                <a:cs typeface="Century Gothic"/>
              </a:rPr>
              <a:t>10</a:t>
            </a:r>
            <a:endParaRPr lang="en-US" sz="1600" dirty="0">
              <a:solidFill>
                <a:schemeClr val="tx1"/>
              </a:solidFill>
              <a:latin typeface="Century Gothic"/>
              <a:ea typeface="Tahoma" panose="020B0604030504040204" pitchFamily="34" charset="0"/>
              <a:cs typeface="Century Gothic"/>
            </a:endParaRPr>
          </a:p>
        </p:txBody>
      </p:sp>
      <p:cxnSp>
        <p:nvCxnSpPr>
          <p:cNvPr id="30" name="Straight Arrow Connector 29"/>
          <p:cNvCxnSpPr/>
          <p:nvPr/>
        </p:nvCxnSpPr>
        <p:spPr bwMode="auto">
          <a:xfrm flipV="1">
            <a:off x="7818180" y="5464232"/>
            <a:ext cx="0" cy="32004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009D45">
                <a:alpha val="70000"/>
              </a:srgb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3" name="Straight Arrow Connector 32"/>
          <p:cNvCxnSpPr/>
          <p:nvPr/>
        </p:nvCxnSpPr>
        <p:spPr bwMode="auto">
          <a:xfrm flipV="1">
            <a:off x="8170605" y="4596416"/>
            <a:ext cx="0" cy="32004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009D45">
                <a:alpha val="70000"/>
              </a:srgb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4" name="Straight Arrow Connector 33"/>
          <p:cNvCxnSpPr/>
          <p:nvPr/>
        </p:nvCxnSpPr>
        <p:spPr bwMode="auto">
          <a:xfrm flipV="1">
            <a:off x="6941882" y="3745892"/>
            <a:ext cx="0" cy="32004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009D45">
                <a:alpha val="70000"/>
              </a:srgb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5" name="Straight Arrow Connector 34"/>
          <p:cNvCxnSpPr/>
          <p:nvPr/>
        </p:nvCxnSpPr>
        <p:spPr bwMode="auto">
          <a:xfrm flipV="1">
            <a:off x="6849551" y="2902696"/>
            <a:ext cx="0" cy="32004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009D45">
                <a:alpha val="70000"/>
              </a:srgb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6" name="Straight Arrow Connector 35"/>
          <p:cNvCxnSpPr/>
          <p:nvPr/>
        </p:nvCxnSpPr>
        <p:spPr bwMode="auto">
          <a:xfrm flipV="1">
            <a:off x="7524611" y="2037765"/>
            <a:ext cx="0" cy="32004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009D45">
                <a:alpha val="70000"/>
              </a:srgb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7" name="Straight Arrow Connector 36"/>
          <p:cNvCxnSpPr/>
          <p:nvPr/>
        </p:nvCxnSpPr>
        <p:spPr bwMode="auto">
          <a:xfrm flipV="1">
            <a:off x="2863338" y="5452280"/>
            <a:ext cx="0" cy="32004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009D45">
                <a:alpha val="70000"/>
              </a:srgb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8" name="Straight Arrow Connector 37"/>
          <p:cNvCxnSpPr/>
          <p:nvPr/>
        </p:nvCxnSpPr>
        <p:spPr bwMode="auto">
          <a:xfrm rot="10800000" flipV="1">
            <a:off x="3649151" y="2070772"/>
            <a:ext cx="0" cy="32004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009D45">
                <a:alpha val="70000"/>
              </a:srgbClr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956186897"/>
      </p:ext>
    </p:extLst>
  </p:cSld>
  <p:clrMapOvr>
    <a:masterClrMapping/>
  </p:clrMapOvr>
  <p:transition advTm="27131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1437" y="1567208"/>
            <a:ext cx="3921125" cy="39123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FRAGMENTATION</a:t>
            </a:r>
            <a:endParaRPr lang="en-US" sz="2400" i="1" dirty="0"/>
          </a:p>
        </p:txBody>
      </p:sp>
      <p:sp>
        <p:nvSpPr>
          <p:cNvPr id="5" name="TextBox 4"/>
          <p:cNvSpPr txBox="1"/>
          <p:nvPr/>
        </p:nvSpPr>
        <p:spPr>
          <a:xfrm>
            <a:off x="889000" y="5533852"/>
            <a:ext cx="7366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2C305E"/>
                </a:solidFill>
              </a:rPr>
              <a:t>Decreases</a:t>
            </a:r>
            <a:endParaRPr lang="en-US" sz="2800" b="1" dirty="0">
              <a:solidFill>
                <a:srgbClr val="2C305E"/>
              </a:solidFill>
            </a:endParaRPr>
          </a:p>
        </p:txBody>
      </p:sp>
      <p:cxnSp>
        <p:nvCxnSpPr>
          <p:cNvPr id="6" name="Straight Arrow Connector 5"/>
          <p:cNvCxnSpPr/>
          <p:nvPr/>
        </p:nvCxnSpPr>
        <p:spPr bwMode="auto">
          <a:xfrm rot="10800000" flipV="1">
            <a:off x="5597269" y="5597352"/>
            <a:ext cx="0" cy="468948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rgbClr val="009D45">
                <a:alpha val="70000"/>
              </a:srgbClr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705572168"/>
      </p:ext>
    </p:extLst>
  </p:cSld>
  <p:clrMapOvr>
    <a:masterClrMapping/>
  </p:clrMapOvr>
  <p:transition advTm="1577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FRAGMENTATION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381001" y="3789065"/>
            <a:ext cx="4067718" cy="1062681"/>
            <a:chOff x="1808323" y="3256006"/>
            <a:chExt cx="5568660" cy="1062681"/>
          </a:xfrm>
          <a:solidFill>
            <a:srgbClr val="6A9AC5"/>
          </a:solidFill>
        </p:grpSpPr>
        <p:grpSp>
          <p:nvGrpSpPr>
            <p:cNvPr id="8" name="Group 7"/>
            <p:cNvGrpSpPr/>
            <p:nvPr/>
          </p:nvGrpSpPr>
          <p:grpSpPr>
            <a:xfrm>
              <a:off x="1808323" y="3256006"/>
              <a:ext cx="5568660" cy="1062681"/>
              <a:chOff x="803189" y="1940011"/>
              <a:chExt cx="3632887" cy="1062681"/>
            </a:xfrm>
            <a:grpFill/>
          </p:grpSpPr>
          <p:sp>
            <p:nvSpPr>
              <p:cNvPr id="9" name="Rectangle 8"/>
              <p:cNvSpPr/>
              <p:nvPr/>
            </p:nvSpPr>
            <p:spPr bwMode="auto">
              <a:xfrm>
                <a:off x="803189" y="1940011"/>
                <a:ext cx="3632887" cy="1062681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803189" y="2273643"/>
                <a:ext cx="363288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 smtClean="0"/>
                  <a:t>COLLABORATION</a:t>
                </a:r>
                <a:endParaRPr lang="en-US" sz="2000" b="1" dirty="0"/>
              </a:p>
            </p:txBody>
          </p:sp>
        </p:grpSp>
        <p:cxnSp>
          <p:nvCxnSpPr>
            <p:cNvPr id="13" name="Straight Arrow Connector 12"/>
            <p:cNvCxnSpPr/>
            <p:nvPr/>
          </p:nvCxnSpPr>
          <p:spPr bwMode="auto">
            <a:xfrm rot="10800000">
              <a:off x="6380459" y="3468666"/>
              <a:ext cx="1" cy="613457"/>
            </a:xfrm>
            <a:prstGeom prst="straightConnector1">
              <a:avLst/>
            </a:prstGeom>
            <a:grpFill/>
            <a:ln w="508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grpSp>
        <p:nvGrpSpPr>
          <p:cNvPr id="43" name="Group 42"/>
          <p:cNvGrpSpPr/>
          <p:nvPr/>
        </p:nvGrpSpPr>
        <p:grpSpPr>
          <a:xfrm>
            <a:off x="381000" y="2530419"/>
            <a:ext cx="4067718" cy="1062681"/>
            <a:chOff x="1787669" y="5653214"/>
            <a:chExt cx="5568661" cy="1062681"/>
          </a:xfrm>
        </p:grpSpPr>
        <p:grpSp>
          <p:nvGrpSpPr>
            <p:cNvPr id="24" name="Group 23"/>
            <p:cNvGrpSpPr/>
            <p:nvPr/>
          </p:nvGrpSpPr>
          <p:grpSpPr>
            <a:xfrm>
              <a:off x="1787669" y="5653214"/>
              <a:ext cx="5568661" cy="1062681"/>
              <a:chOff x="803189" y="1940011"/>
              <a:chExt cx="3632887" cy="1062681"/>
            </a:xfrm>
            <a:solidFill>
              <a:srgbClr val="8F949A"/>
            </a:solidFill>
          </p:grpSpPr>
          <p:sp>
            <p:nvSpPr>
              <p:cNvPr id="26" name="Rectangle 25"/>
              <p:cNvSpPr/>
              <p:nvPr/>
            </p:nvSpPr>
            <p:spPr bwMode="auto">
              <a:xfrm>
                <a:off x="803189" y="1940011"/>
                <a:ext cx="3632887" cy="1062681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803189" y="2273643"/>
                <a:ext cx="363288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 smtClean="0"/>
                  <a:t>BARRIERS</a:t>
                </a:r>
                <a:endParaRPr lang="en-US" sz="2000" b="1" dirty="0"/>
              </a:p>
            </p:txBody>
          </p:sp>
        </p:grpSp>
        <p:cxnSp>
          <p:nvCxnSpPr>
            <p:cNvPr id="38" name="Straight Arrow Connector 37"/>
            <p:cNvCxnSpPr/>
            <p:nvPr/>
          </p:nvCxnSpPr>
          <p:spPr bwMode="auto">
            <a:xfrm>
              <a:off x="5750453" y="5877755"/>
              <a:ext cx="1" cy="613457"/>
            </a:xfrm>
            <a:prstGeom prst="straightConnector1">
              <a:avLst/>
            </a:prstGeom>
            <a:solidFill>
              <a:schemeClr val="accent1"/>
            </a:solidFill>
            <a:ln w="508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grpSp>
        <p:nvGrpSpPr>
          <p:cNvPr id="41" name="Group 40"/>
          <p:cNvGrpSpPr/>
          <p:nvPr/>
        </p:nvGrpSpPr>
        <p:grpSpPr>
          <a:xfrm>
            <a:off x="4612480" y="2530419"/>
            <a:ext cx="4150519" cy="1062681"/>
            <a:chOff x="1787669" y="6858000"/>
            <a:chExt cx="5568661" cy="1062681"/>
          </a:xfrm>
        </p:grpSpPr>
        <p:grpSp>
          <p:nvGrpSpPr>
            <p:cNvPr id="29" name="Group 28"/>
            <p:cNvGrpSpPr/>
            <p:nvPr/>
          </p:nvGrpSpPr>
          <p:grpSpPr>
            <a:xfrm>
              <a:off x="1787669" y="6858000"/>
              <a:ext cx="5568661" cy="1062681"/>
              <a:chOff x="803189" y="1940011"/>
              <a:chExt cx="3632887" cy="1062681"/>
            </a:xfrm>
            <a:solidFill>
              <a:srgbClr val="8F949A"/>
            </a:solidFill>
          </p:grpSpPr>
          <p:sp>
            <p:nvSpPr>
              <p:cNvPr id="31" name="Rectangle 30"/>
              <p:cNvSpPr/>
              <p:nvPr/>
            </p:nvSpPr>
            <p:spPr bwMode="auto">
              <a:xfrm>
                <a:off x="803189" y="1940011"/>
                <a:ext cx="3632887" cy="1062681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803189" y="2273643"/>
                <a:ext cx="363288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 smtClean="0"/>
                  <a:t>REINVENTING THE WHEEL</a:t>
                </a:r>
                <a:endParaRPr lang="en-US" sz="2000" b="1" dirty="0"/>
              </a:p>
            </p:txBody>
          </p:sp>
        </p:grpSp>
        <p:cxnSp>
          <p:nvCxnSpPr>
            <p:cNvPr id="39" name="Straight Arrow Connector 38"/>
            <p:cNvCxnSpPr/>
            <p:nvPr/>
          </p:nvCxnSpPr>
          <p:spPr bwMode="auto">
            <a:xfrm>
              <a:off x="7034982" y="7082611"/>
              <a:ext cx="1" cy="613457"/>
            </a:xfrm>
            <a:prstGeom prst="straightConnector1">
              <a:avLst/>
            </a:prstGeom>
            <a:solidFill>
              <a:schemeClr val="accent1"/>
            </a:solidFill>
            <a:ln w="508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grpSp>
        <p:nvGrpSpPr>
          <p:cNvPr id="42" name="Group 41"/>
          <p:cNvGrpSpPr/>
          <p:nvPr/>
        </p:nvGrpSpPr>
        <p:grpSpPr>
          <a:xfrm>
            <a:off x="4612480" y="3789064"/>
            <a:ext cx="4150519" cy="1062681"/>
            <a:chOff x="1787668" y="8042762"/>
            <a:chExt cx="5568661" cy="1062681"/>
          </a:xfrm>
        </p:grpSpPr>
        <p:grpSp>
          <p:nvGrpSpPr>
            <p:cNvPr id="34" name="Group 33"/>
            <p:cNvGrpSpPr/>
            <p:nvPr/>
          </p:nvGrpSpPr>
          <p:grpSpPr>
            <a:xfrm>
              <a:off x="1787668" y="8042762"/>
              <a:ext cx="5568661" cy="1062681"/>
              <a:chOff x="803189" y="1940011"/>
              <a:chExt cx="3632887" cy="1062681"/>
            </a:xfrm>
            <a:solidFill>
              <a:srgbClr val="8F949A"/>
            </a:solidFill>
          </p:grpSpPr>
          <p:sp>
            <p:nvSpPr>
              <p:cNvPr id="36" name="Rectangle 35"/>
              <p:cNvSpPr/>
              <p:nvPr/>
            </p:nvSpPr>
            <p:spPr bwMode="auto">
              <a:xfrm>
                <a:off x="803189" y="1940011"/>
                <a:ext cx="3632887" cy="1062681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37" name="TextBox 36"/>
              <p:cNvSpPr txBox="1"/>
              <p:nvPr/>
            </p:nvSpPr>
            <p:spPr>
              <a:xfrm>
                <a:off x="803189" y="2273643"/>
                <a:ext cx="363288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 smtClean="0"/>
                  <a:t>RISK</a:t>
                </a:r>
                <a:endParaRPr lang="en-US" sz="2000" b="1" dirty="0"/>
              </a:p>
            </p:txBody>
          </p:sp>
        </p:grpSp>
        <p:cxnSp>
          <p:nvCxnSpPr>
            <p:cNvPr id="40" name="Straight Arrow Connector 39"/>
            <p:cNvCxnSpPr/>
            <p:nvPr/>
          </p:nvCxnSpPr>
          <p:spPr bwMode="auto">
            <a:xfrm>
              <a:off x="5270917" y="8273349"/>
              <a:ext cx="1" cy="613457"/>
            </a:xfrm>
            <a:prstGeom prst="straightConnector1">
              <a:avLst/>
            </a:prstGeom>
            <a:solidFill>
              <a:schemeClr val="accent1"/>
            </a:solidFill>
            <a:ln w="508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cxnSp>
        <p:nvCxnSpPr>
          <p:cNvPr id="23" name="Straight Arrow Connector 22"/>
          <p:cNvCxnSpPr/>
          <p:nvPr/>
        </p:nvCxnSpPr>
        <p:spPr bwMode="auto">
          <a:xfrm>
            <a:off x="7552499" y="683871"/>
            <a:ext cx="1" cy="613457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rgbClr val="009D45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1656633558"/>
      </p:ext>
    </p:extLst>
  </p:cSld>
  <p:clrMapOvr>
    <a:masterClrMapping/>
  </p:clrMapOvr>
  <p:transition advTm="7100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GIT HOSTING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0077" y="1530006"/>
            <a:ext cx="4003846" cy="400384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89000" y="5533852"/>
            <a:ext cx="7366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2C305E"/>
                </a:solidFill>
              </a:rPr>
              <a:t>Lowers barrier to adopting version control skill wise</a:t>
            </a:r>
          </a:p>
        </p:txBody>
      </p:sp>
    </p:spTree>
    <p:extLst>
      <p:ext uri="{BB962C8B-B14F-4D97-AF65-F5344CB8AC3E}">
        <p14:creationId xmlns:p14="http://schemas.microsoft.com/office/powerpoint/2010/main" val="1675530868"/>
      </p:ext>
    </p:extLst>
  </p:cSld>
  <p:clrMapOvr>
    <a:masterClrMapping/>
  </p:clrMapOvr>
  <p:transition advTm="12711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COLLABORATION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81000" y="5414486"/>
            <a:ext cx="838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2C305E"/>
                </a:solidFill>
              </a:rPr>
              <a:t>Collaboration is hard to find</a:t>
            </a:r>
            <a:r>
              <a:rPr lang="is-IS" sz="2800" b="1" dirty="0" smtClean="0">
                <a:solidFill>
                  <a:srgbClr val="2C305E"/>
                </a:solidFill>
              </a:rPr>
              <a:t>!</a:t>
            </a:r>
            <a:endParaRPr lang="en-US" sz="2800" b="1" dirty="0" smtClean="0">
              <a:solidFill>
                <a:srgbClr val="2C305E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6550" y="1811893"/>
            <a:ext cx="3390900" cy="33909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222021" y="6009148"/>
            <a:ext cx="35409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>
                <a:solidFill>
                  <a:srgbClr val="071C57"/>
                </a:solidFill>
              </a:rPr>
              <a:t>- problem</a:t>
            </a:r>
            <a:endParaRPr lang="en-US" sz="2400" dirty="0">
              <a:solidFill>
                <a:srgbClr val="071C5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6662615"/>
      </p:ext>
    </p:extLst>
  </p:cSld>
  <p:clrMapOvr>
    <a:masterClrMapping/>
  </p:clrMapOvr>
  <p:transition advTm="302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ACCESS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1207" y="1466555"/>
            <a:ext cx="4081585" cy="408158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89000" y="5433836"/>
            <a:ext cx="7366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2C305E"/>
                </a:solidFill>
              </a:rPr>
              <a:t>Lowers barrier to collaboration</a:t>
            </a:r>
          </a:p>
          <a:p>
            <a:pPr algn="ctr"/>
            <a:r>
              <a:rPr lang="en-US" sz="2800" b="1" dirty="0">
                <a:solidFill>
                  <a:srgbClr val="2C305E"/>
                </a:solidFill>
              </a:rPr>
              <a:t>r</a:t>
            </a:r>
            <a:r>
              <a:rPr lang="en-US" sz="2800" b="1" dirty="0" smtClean="0">
                <a:solidFill>
                  <a:srgbClr val="2C305E"/>
                </a:solidFill>
              </a:rPr>
              <a:t>ead, write, admin, </a:t>
            </a:r>
            <a:r>
              <a:rPr lang="en-US" sz="2800" b="1" dirty="0" err="1" smtClean="0">
                <a:solidFill>
                  <a:srgbClr val="2C305E"/>
                </a:solidFill>
              </a:rPr>
              <a:t>url</a:t>
            </a:r>
            <a:endParaRPr lang="en-US" sz="2800" b="1" dirty="0" smtClean="0">
              <a:solidFill>
                <a:srgbClr val="2C305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00517"/>
      </p:ext>
    </p:extLst>
  </p:cSld>
  <p:clrMapOvr>
    <a:masterClrMapping/>
  </p:clrMapOvr>
  <p:transition advTm="15738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WEB INTERFACE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1400" y="1778000"/>
            <a:ext cx="4521200" cy="452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182858"/>
      </p:ext>
    </p:extLst>
  </p:cSld>
  <p:clrMapOvr>
    <a:masterClrMapping/>
  </p:clrMapOvr>
  <p:transition advTm="568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WEB INTERFACE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05000"/>
            <a:ext cx="7708900" cy="4686300"/>
          </a:xfrm>
        </p:spPr>
        <p:txBody>
          <a:bodyPr>
            <a:normAutofit/>
          </a:bodyPr>
          <a:lstStyle/>
          <a:p>
            <a:r>
              <a:rPr lang="en-US" dirty="0" smtClean="0"/>
              <a:t>View your code from </a:t>
            </a:r>
            <a:r>
              <a:rPr lang="en-US" dirty="0"/>
              <a:t>any </a:t>
            </a:r>
            <a:r>
              <a:rPr lang="en-US" dirty="0" smtClean="0"/>
              <a:t>device/location</a:t>
            </a:r>
          </a:p>
          <a:p>
            <a:r>
              <a:rPr lang="en-US" dirty="0"/>
              <a:t>Every </a:t>
            </a:r>
            <a:r>
              <a:rPr lang="en-US" dirty="0" smtClean="0"/>
              <a:t>line is a reference for </a:t>
            </a:r>
            <a:r>
              <a:rPr lang="en-US" dirty="0"/>
              <a:t>a future </a:t>
            </a:r>
            <a:r>
              <a:rPr lang="en-US" dirty="0" smtClean="0"/>
              <a:t>need</a:t>
            </a:r>
          </a:p>
          <a:p>
            <a:r>
              <a:rPr lang="en-US" dirty="0" smtClean="0"/>
              <a:t>Total transparency</a:t>
            </a:r>
          </a:p>
          <a:p>
            <a:r>
              <a:rPr lang="en-US" dirty="0" smtClean="0"/>
              <a:t>See the history of everything</a:t>
            </a:r>
          </a:p>
          <a:p>
            <a:r>
              <a:rPr lang="en-US" dirty="0" smtClean="0"/>
              <a:t>Diffs in the browser</a:t>
            </a:r>
          </a:p>
          <a:p>
            <a:r>
              <a:rPr lang="en-US" dirty="0" smtClean="0"/>
              <a:t>Collaboration </a:t>
            </a:r>
            <a:r>
              <a:rPr lang="en-US" dirty="0"/>
              <a:t>tools</a:t>
            </a:r>
          </a:p>
          <a:p>
            <a:r>
              <a:rPr lang="en-US" dirty="0" smtClean="0"/>
              <a:t>Communication tools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172295"/>
      </p:ext>
    </p:extLst>
  </p:cSld>
  <p:clrMapOvr>
    <a:masterClrMapping/>
  </p:clrMapOvr>
  <p:transition advTm="2144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PRODUCTIVITY</a:t>
            </a:r>
            <a:endParaRPr lang="en-US" sz="2000" i="1" dirty="0"/>
          </a:p>
        </p:txBody>
      </p:sp>
      <p:sp>
        <p:nvSpPr>
          <p:cNvPr id="5" name="TextBox 4"/>
          <p:cNvSpPr txBox="1"/>
          <p:nvPr/>
        </p:nvSpPr>
        <p:spPr>
          <a:xfrm>
            <a:off x="889000" y="5533852"/>
            <a:ext cx="7366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2C305E"/>
                </a:solidFill>
              </a:rPr>
              <a:t>Increases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3642" y="1265537"/>
            <a:ext cx="4599803" cy="4599803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 bwMode="auto">
          <a:xfrm flipV="1">
            <a:off x="5546469" y="5533852"/>
            <a:ext cx="0" cy="468948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rgbClr val="009D45">
                <a:alpha val="70000"/>
              </a:srgbClr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624745378"/>
      </p:ext>
    </p:extLst>
  </p:cSld>
  <p:clrMapOvr>
    <a:masterClrMapping/>
  </p:clrMapOvr>
  <p:transition advTm="24214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PRODUCTIVITY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05000"/>
            <a:ext cx="7708900" cy="4686300"/>
          </a:xfrm>
        </p:spPr>
        <p:txBody>
          <a:bodyPr>
            <a:normAutofit/>
          </a:bodyPr>
          <a:lstStyle/>
          <a:p>
            <a:r>
              <a:rPr lang="en-US" dirty="0" smtClean="0"/>
              <a:t>GIT</a:t>
            </a:r>
          </a:p>
          <a:p>
            <a:pPr lvl="1"/>
            <a:r>
              <a:rPr lang="en-US" dirty="0" smtClean="0"/>
              <a:t>Multiple people (more hands on deck)</a:t>
            </a:r>
          </a:p>
          <a:p>
            <a:pPr lvl="1"/>
            <a:r>
              <a:rPr lang="en-US" dirty="0" smtClean="0"/>
              <a:t>Modularity </a:t>
            </a:r>
          </a:p>
          <a:p>
            <a:pPr lvl="1"/>
            <a:r>
              <a:rPr lang="en-US" dirty="0" smtClean="0"/>
              <a:t>Time travel</a:t>
            </a:r>
            <a:endParaRPr lang="en-US" dirty="0"/>
          </a:p>
          <a:p>
            <a:pPr lvl="1"/>
            <a:r>
              <a:rPr lang="en-US" dirty="0"/>
              <a:t>Work </a:t>
            </a:r>
            <a:r>
              <a:rPr lang="en-US" dirty="0" smtClean="0"/>
              <a:t>offline</a:t>
            </a:r>
          </a:p>
          <a:p>
            <a:r>
              <a:rPr lang="en-US" dirty="0" smtClean="0"/>
              <a:t>WEB INTERFACE</a:t>
            </a:r>
          </a:p>
          <a:p>
            <a:pPr lvl="1"/>
            <a:r>
              <a:rPr lang="en-US" dirty="0" smtClean="0"/>
              <a:t>View code from any device/location</a:t>
            </a:r>
          </a:p>
          <a:p>
            <a:pPr lvl="1"/>
            <a:r>
              <a:rPr lang="en-US" dirty="0" smtClean="0"/>
              <a:t>Every line is a reference for a future need</a:t>
            </a:r>
          </a:p>
          <a:p>
            <a:pPr lvl="1"/>
            <a:r>
              <a:rPr lang="en-US" dirty="0" smtClean="0"/>
              <a:t>Collaboration </a:t>
            </a:r>
            <a:r>
              <a:rPr lang="en-US" dirty="0"/>
              <a:t>tools</a:t>
            </a:r>
          </a:p>
          <a:p>
            <a:pPr lvl="1"/>
            <a:r>
              <a:rPr lang="en-US" dirty="0" smtClean="0"/>
              <a:t>Communication </a:t>
            </a:r>
            <a:r>
              <a:rPr lang="en-US" dirty="0"/>
              <a:t>tools</a:t>
            </a:r>
          </a:p>
        </p:txBody>
      </p:sp>
    </p:spTree>
    <p:extLst>
      <p:ext uri="{BB962C8B-B14F-4D97-AF65-F5344CB8AC3E}">
        <p14:creationId xmlns:p14="http://schemas.microsoft.com/office/powerpoint/2010/main" val="1048017863"/>
      </p:ext>
    </p:extLst>
  </p:cSld>
  <p:clrMapOvr>
    <a:masterClrMapping/>
  </p:clrMapOvr>
  <p:transition advTm="1703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QUALITY</a:t>
            </a:r>
            <a:endParaRPr lang="en-US" sz="2000" i="1" dirty="0"/>
          </a:p>
        </p:txBody>
      </p:sp>
      <p:sp>
        <p:nvSpPr>
          <p:cNvPr id="5" name="TextBox 4"/>
          <p:cNvSpPr txBox="1"/>
          <p:nvPr/>
        </p:nvSpPr>
        <p:spPr>
          <a:xfrm>
            <a:off x="889000" y="5533852"/>
            <a:ext cx="7366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2C305E"/>
                </a:solidFill>
              </a:rPr>
              <a:t>Increases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9313" y="1272745"/>
            <a:ext cx="4065373" cy="4065373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 bwMode="auto">
          <a:xfrm flipV="1">
            <a:off x="5546469" y="5533852"/>
            <a:ext cx="0" cy="468948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rgbClr val="009D45">
                <a:alpha val="70000"/>
              </a:srgbClr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75350747"/>
      </p:ext>
    </p:extLst>
  </p:cSld>
  <p:clrMapOvr>
    <a:masterClrMapping/>
  </p:clrMapOvr>
  <p:transition advTm="18813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QUALITY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05000"/>
            <a:ext cx="7708900" cy="4686300"/>
          </a:xfrm>
        </p:spPr>
        <p:txBody>
          <a:bodyPr>
            <a:normAutofit/>
          </a:bodyPr>
          <a:lstStyle/>
          <a:p>
            <a:r>
              <a:rPr lang="en-US" dirty="0" smtClean="0"/>
              <a:t>GIT</a:t>
            </a:r>
          </a:p>
          <a:p>
            <a:pPr lvl="1"/>
            <a:r>
              <a:rPr lang="en-US" dirty="0" smtClean="0"/>
              <a:t>Multiple people (more eyes)</a:t>
            </a:r>
          </a:p>
          <a:p>
            <a:pPr lvl="1"/>
            <a:r>
              <a:rPr lang="en-US" dirty="0" smtClean="0"/>
              <a:t>Modularity</a:t>
            </a:r>
          </a:p>
          <a:p>
            <a:pPr lvl="1"/>
            <a:r>
              <a:rPr lang="en-US" dirty="0" smtClean="0"/>
              <a:t>Time travel</a:t>
            </a:r>
          </a:p>
          <a:p>
            <a:r>
              <a:rPr lang="en-US" dirty="0" smtClean="0"/>
              <a:t>WEB INTERFACE</a:t>
            </a:r>
          </a:p>
          <a:p>
            <a:pPr lvl="1"/>
            <a:r>
              <a:rPr lang="en-US" dirty="0" smtClean="0"/>
              <a:t>Code </a:t>
            </a:r>
            <a:r>
              <a:rPr lang="en-US" dirty="0"/>
              <a:t>reviews can catch </a:t>
            </a:r>
            <a:r>
              <a:rPr lang="en-US" dirty="0" smtClean="0"/>
              <a:t>mistakes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0533590"/>
      </p:ext>
    </p:extLst>
  </p:cSld>
  <p:clrMapOvr>
    <a:masterClrMapping/>
  </p:clrMapOvr>
  <p:transition advTm="3209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ADOPTION </a:t>
            </a:r>
            <a:r>
              <a:rPr lang="en-US" sz="2000" i="1" dirty="0" smtClean="0"/>
              <a:t>OF VERSION CONTROL</a:t>
            </a:r>
            <a:endParaRPr lang="en-US" sz="2000" i="1" dirty="0"/>
          </a:p>
        </p:txBody>
      </p:sp>
      <p:sp>
        <p:nvSpPr>
          <p:cNvPr id="5" name="TextBox 4"/>
          <p:cNvSpPr txBox="1"/>
          <p:nvPr/>
        </p:nvSpPr>
        <p:spPr>
          <a:xfrm>
            <a:off x="889000" y="5533852"/>
            <a:ext cx="7366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2C305E"/>
                </a:solidFill>
              </a:rPr>
              <a:t>Increases</a:t>
            </a:r>
            <a:endParaRPr lang="en-US" sz="2800" b="1" dirty="0">
              <a:solidFill>
                <a:srgbClr val="2C305E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7181" y="1772207"/>
            <a:ext cx="3589637" cy="3589637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 bwMode="auto">
          <a:xfrm flipV="1">
            <a:off x="5546469" y="5533852"/>
            <a:ext cx="0" cy="468948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rgbClr val="009D45">
                <a:alpha val="70000"/>
              </a:srgbClr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1987636587"/>
      </p:ext>
    </p:extLst>
  </p:cSld>
  <p:clrMapOvr>
    <a:masterClrMapping/>
  </p:clrMapOvr>
  <p:transition advTm="10209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ADOPTION </a:t>
            </a:r>
            <a:r>
              <a:rPr lang="en-US" sz="2000" i="1" dirty="0"/>
              <a:t>OF VERSION 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05000"/>
            <a:ext cx="7708900" cy="4686300"/>
          </a:xfrm>
        </p:spPr>
        <p:txBody>
          <a:bodyPr>
            <a:normAutofit/>
          </a:bodyPr>
          <a:lstStyle/>
          <a:p>
            <a:r>
              <a:rPr lang="en-US" dirty="0" smtClean="0"/>
              <a:t>Hosting made easy</a:t>
            </a:r>
          </a:p>
          <a:p>
            <a:r>
              <a:rPr lang="en-US" dirty="0" smtClean="0"/>
              <a:t>Productivity and quality gains</a:t>
            </a:r>
          </a:p>
          <a:p>
            <a:r>
              <a:rPr lang="en-US" dirty="0" smtClean="0"/>
              <a:t>Web interface</a:t>
            </a:r>
          </a:p>
          <a:p>
            <a:r>
              <a:rPr lang="en-US" dirty="0" smtClean="0"/>
              <a:t>Access control made easy</a:t>
            </a:r>
          </a:p>
          <a:p>
            <a:r>
              <a:rPr lang="en-US" dirty="0" smtClean="0"/>
              <a:t>Support from UFIT</a:t>
            </a:r>
          </a:p>
          <a:p>
            <a:r>
              <a:rPr lang="en-US" dirty="0" smtClean="0"/>
              <a:t>A great opportunity since a lot of people are still not using version control</a:t>
            </a:r>
          </a:p>
          <a:p>
            <a:r>
              <a:rPr lang="en-US" dirty="0" smtClean="0"/>
              <a:t>Smart phone analogy</a:t>
            </a:r>
          </a:p>
        </p:txBody>
      </p:sp>
    </p:spTree>
    <p:extLst>
      <p:ext uri="{BB962C8B-B14F-4D97-AF65-F5344CB8AC3E}">
        <p14:creationId xmlns:p14="http://schemas.microsoft.com/office/powerpoint/2010/main" val="1773613130"/>
      </p:ext>
    </p:extLst>
  </p:cSld>
  <p:clrMapOvr>
    <a:masterClrMapping/>
  </p:clrMapOvr>
  <p:transition advTm="887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SECURITY</a:t>
            </a:r>
            <a:endParaRPr lang="en-US" sz="2000" i="1" dirty="0"/>
          </a:p>
        </p:txBody>
      </p:sp>
      <p:sp>
        <p:nvSpPr>
          <p:cNvPr id="5" name="TextBox 4"/>
          <p:cNvSpPr txBox="1"/>
          <p:nvPr/>
        </p:nvSpPr>
        <p:spPr>
          <a:xfrm>
            <a:off x="889000" y="5533852"/>
            <a:ext cx="7366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2C305E"/>
                </a:solidFill>
              </a:rPr>
              <a:t>Increases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8906" y="1600200"/>
            <a:ext cx="4066187" cy="4066187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 bwMode="auto">
          <a:xfrm flipV="1">
            <a:off x="5546469" y="5533852"/>
            <a:ext cx="0" cy="468948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rgbClr val="009D45">
                <a:alpha val="70000"/>
              </a:srgbClr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878935128"/>
      </p:ext>
    </p:extLst>
  </p:cSld>
  <p:clrMapOvr>
    <a:masterClrMapping/>
  </p:clrMapOvr>
  <p:transition advTm="2304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nut 8"/>
          <p:cNvSpPr/>
          <p:nvPr/>
        </p:nvSpPr>
        <p:spPr bwMode="auto">
          <a:xfrm>
            <a:off x="381000" y="2009517"/>
            <a:ext cx="3263900" cy="3263900"/>
          </a:xfrm>
          <a:prstGeom prst="donut">
            <a:avLst/>
          </a:prstGeom>
          <a:pattFill prst="dashDnDiag">
            <a:fgClr>
              <a:schemeClr val="bg2"/>
            </a:fgClr>
            <a:bgClr>
              <a:schemeClr val="tx1">
                <a:lumMod val="50000"/>
              </a:schemeClr>
            </a:bgClr>
          </a:patt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REINVENTING THE WHEEL</a:t>
            </a:r>
            <a:endParaRPr lang="en-US" sz="2700" dirty="0"/>
          </a:p>
        </p:txBody>
      </p:sp>
      <p:sp>
        <p:nvSpPr>
          <p:cNvPr id="6" name="Donut 5"/>
          <p:cNvSpPr/>
          <p:nvPr/>
        </p:nvSpPr>
        <p:spPr bwMode="auto">
          <a:xfrm>
            <a:off x="2940050" y="2009517"/>
            <a:ext cx="3263900" cy="3263900"/>
          </a:xfrm>
          <a:prstGeom prst="donut">
            <a:avLst/>
          </a:prstGeom>
          <a:pattFill prst="dashDnDiag">
            <a:fgClr>
              <a:schemeClr val="bg2"/>
            </a:fgClr>
            <a:bgClr>
              <a:schemeClr val="tx1">
                <a:lumMod val="50000"/>
              </a:schemeClr>
            </a:bgClr>
          </a:patt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Donut 6"/>
          <p:cNvSpPr/>
          <p:nvPr/>
        </p:nvSpPr>
        <p:spPr bwMode="auto">
          <a:xfrm>
            <a:off x="5499100" y="2009517"/>
            <a:ext cx="3263900" cy="3263900"/>
          </a:xfrm>
          <a:prstGeom prst="donut">
            <a:avLst/>
          </a:prstGeom>
          <a:pattFill prst="dashDnDiag">
            <a:fgClr>
              <a:schemeClr val="bg2"/>
            </a:fgClr>
            <a:bgClr>
              <a:schemeClr val="tx1">
                <a:lumMod val="50000"/>
              </a:schemeClr>
            </a:bgClr>
          </a:patt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82303" y="6009148"/>
            <a:ext cx="41806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>
                <a:solidFill>
                  <a:srgbClr val="071C57"/>
                </a:solidFill>
              </a:rPr>
              <a:t>- problem</a:t>
            </a:r>
            <a:endParaRPr lang="en-US" sz="2400" dirty="0">
              <a:solidFill>
                <a:srgbClr val="071C5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2035223"/>
      </p:ext>
    </p:extLst>
  </p:cSld>
  <p:clrMapOvr>
    <a:masterClrMapping/>
  </p:clrMapOvr>
  <p:transition advTm="527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2246101" y="714102"/>
            <a:ext cx="4651796" cy="5513181"/>
            <a:chOff x="6137760" y="-404989"/>
            <a:chExt cx="2187083" cy="2592072"/>
          </a:xfrm>
        </p:grpSpPr>
        <p:sp>
          <p:nvSpPr>
            <p:cNvPr id="9" name="Oval 8"/>
            <p:cNvSpPr/>
            <p:nvPr/>
          </p:nvSpPr>
          <p:spPr>
            <a:xfrm>
              <a:off x="6137760" y="0"/>
              <a:ext cx="2187083" cy="2187083"/>
            </a:xfrm>
            <a:prstGeom prst="ellipse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alpha val="50000"/>
                <a:hueOff val="0"/>
                <a:satOff val="0"/>
                <a:lumOff val="0"/>
                <a:alphaOff val="0"/>
              </a:schemeClr>
            </a:fillRef>
            <a:effectRef idx="3">
              <a:schemeClr val="accent1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</p:sp>
        <p:sp>
          <p:nvSpPr>
            <p:cNvPr id="10" name="Oval 4"/>
            <p:cNvSpPr/>
            <p:nvPr/>
          </p:nvSpPr>
          <p:spPr>
            <a:xfrm>
              <a:off x="6458051" y="-404989"/>
              <a:ext cx="1546501" cy="154650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spcFirstLastPara="0" vert="horz" wrap="square" lIns="120362" tIns="20320" rIns="120362" bIns="20320" numCol="1" spcCol="1270" anchor="ctr" anchorCtr="0">
              <a:noAutofit/>
            </a:bodyPr>
            <a:lstStyle/>
            <a:p>
              <a:pPr lvl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3200" b="1" dirty="0" smtClean="0">
                  <a:latin typeface="Century Gothic"/>
                  <a:cs typeface="Century Gothic"/>
                </a:rPr>
                <a:t>WORLD</a:t>
              </a:r>
              <a:endParaRPr lang="en-US" sz="3200" b="1" i="0" kern="1200" dirty="0" smtClean="0">
                <a:latin typeface="Century Gothic"/>
                <a:cs typeface="Century Gothic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RISK </a:t>
            </a:r>
            <a:r>
              <a:rPr lang="en-US" sz="2000" i="1" dirty="0" smtClean="0"/>
              <a:t>SECURITY</a:t>
            </a:r>
            <a:endParaRPr lang="en-US" sz="2000" i="1" dirty="0"/>
          </a:p>
        </p:txBody>
      </p:sp>
      <p:grpSp>
        <p:nvGrpSpPr>
          <p:cNvPr id="4" name="Group 3"/>
          <p:cNvGrpSpPr/>
          <p:nvPr/>
        </p:nvGrpSpPr>
        <p:grpSpPr>
          <a:xfrm>
            <a:off x="3666953" y="2996340"/>
            <a:ext cx="1810092" cy="1810092"/>
            <a:chOff x="6137760" y="0"/>
            <a:chExt cx="2187083" cy="2187083"/>
          </a:xfrm>
        </p:grpSpPr>
        <p:sp>
          <p:nvSpPr>
            <p:cNvPr id="6" name="Oval 5"/>
            <p:cNvSpPr/>
            <p:nvPr/>
          </p:nvSpPr>
          <p:spPr>
            <a:xfrm>
              <a:off x="6137760" y="0"/>
              <a:ext cx="2187083" cy="2187083"/>
            </a:xfrm>
            <a:prstGeom prst="ellipse">
              <a:avLst/>
            </a:prstGeom>
            <a:solidFill>
              <a:srgbClr val="6A9AC5">
                <a:alpha val="50000"/>
              </a:srgbClr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alpha val="50000"/>
                <a:hueOff val="0"/>
                <a:satOff val="0"/>
                <a:lumOff val="0"/>
                <a:alphaOff val="0"/>
              </a:schemeClr>
            </a:fillRef>
            <a:effectRef idx="3">
              <a:schemeClr val="accent1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</p:sp>
        <p:sp>
          <p:nvSpPr>
            <p:cNvPr id="7" name="Oval 4"/>
            <p:cNvSpPr/>
            <p:nvPr/>
          </p:nvSpPr>
          <p:spPr>
            <a:xfrm>
              <a:off x="6458051" y="320291"/>
              <a:ext cx="1546501" cy="154650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spcFirstLastPara="0" vert="horz" wrap="square" lIns="120362" tIns="20320" rIns="120362" bIns="20320" numCol="1" spcCol="1270" anchor="ctr" anchorCtr="0">
              <a:noAutofit/>
            </a:bodyPr>
            <a:lstStyle/>
            <a:p>
              <a:pPr lvl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3200" b="1" dirty="0" smtClean="0">
                  <a:latin typeface="Century Gothic"/>
                  <a:cs typeface="Century Gothic"/>
                </a:rPr>
                <a:t>UF</a:t>
              </a:r>
              <a:endParaRPr lang="en-US" sz="3200" b="1" i="0" kern="1200" dirty="0" smtClean="0">
                <a:latin typeface="Century Gothic"/>
                <a:cs typeface="Century Gothic"/>
              </a:endParaRP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5222019" y="6132716"/>
            <a:ext cx="35409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 smtClean="0">
                <a:solidFill>
                  <a:srgbClr val="071C57"/>
                </a:solidFill>
              </a:rPr>
              <a:t>- problem</a:t>
            </a:r>
            <a:endParaRPr lang="en-US" sz="2000" dirty="0">
              <a:solidFill>
                <a:srgbClr val="071C57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45850" y="4277458"/>
            <a:ext cx="1908701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47B4A"/>
                </a:solidFill>
              </a:rPr>
              <a:t>LEGEND</a:t>
            </a:r>
          </a:p>
          <a:p>
            <a:pPr algn="ctr"/>
            <a:r>
              <a:rPr lang="en-US" dirty="0" smtClean="0">
                <a:solidFill>
                  <a:srgbClr val="071C57"/>
                </a:solidFill>
              </a:rPr>
              <a:t>SERVERS</a:t>
            </a:r>
          </a:p>
          <a:p>
            <a:pPr algn="ctr"/>
            <a:r>
              <a:rPr lang="en-US" dirty="0" smtClean="0">
                <a:solidFill>
                  <a:srgbClr val="071C57"/>
                </a:solidFill>
              </a:rPr>
              <a:t>CODE</a:t>
            </a:r>
          </a:p>
          <a:p>
            <a:pPr algn="ctr"/>
            <a:r>
              <a:rPr lang="en-US" dirty="0" smtClean="0">
                <a:solidFill>
                  <a:srgbClr val="071C57"/>
                </a:solidFill>
              </a:rPr>
              <a:t>PASSWORDS</a:t>
            </a:r>
            <a:endParaRPr lang="en-US" dirty="0">
              <a:solidFill>
                <a:srgbClr val="071C57"/>
              </a:solidFill>
            </a:endParaRPr>
          </a:p>
        </p:txBody>
      </p:sp>
      <p:sp>
        <p:nvSpPr>
          <p:cNvPr id="3" name="Oval 2"/>
          <p:cNvSpPr/>
          <p:nvPr/>
        </p:nvSpPr>
        <p:spPr bwMode="auto">
          <a:xfrm>
            <a:off x="5638409" y="3753437"/>
            <a:ext cx="898230" cy="898230"/>
          </a:xfrm>
          <a:prstGeom prst="ellipse">
            <a:avLst/>
          </a:prstGeom>
          <a:solidFill>
            <a:srgbClr val="D33021">
              <a:alpha val="93000"/>
            </a:srgbClr>
          </a:solidFill>
          <a:ln w="127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2" name="Oval 31"/>
          <p:cNvSpPr/>
          <p:nvPr/>
        </p:nvSpPr>
        <p:spPr bwMode="auto">
          <a:xfrm>
            <a:off x="3971702" y="5130252"/>
            <a:ext cx="746151" cy="746151"/>
          </a:xfrm>
          <a:prstGeom prst="ellipse">
            <a:avLst/>
          </a:prstGeom>
          <a:solidFill>
            <a:srgbClr val="D33021">
              <a:alpha val="93000"/>
            </a:srgbClr>
          </a:solidFill>
          <a:ln w="127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Oval 32"/>
          <p:cNvSpPr/>
          <p:nvPr/>
        </p:nvSpPr>
        <p:spPr bwMode="auto">
          <a:xfrm>
            <a:off x="3015583" y="4504143"/>
            <a:ext cx="450758" cy="450758"/>
          </a:xfrm>
          <a:prstGeom prst="ellipse">
            <a:avLst/>
          </a:prstGeom>
          <a:solidFill>
            <a:srgbClr val="D33021">
              <a:alpha val="93000"/>
            </a:srgbClr>
          </a:solidFill>
          <a:ln w="127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Oval 33"/>
          <p:cNvSpPr/>
          <p:nvPr/>
        </p:nvSpPr>
        <p:spPr bwMode="auto">
          <a:xfrm>
            <a:off x="2641308" y="3693749"/>
            <a:ext cx="219992" cy="219992"/>
          </a:xfrm>
          <a:prstGeom prst="ellipse">
            <a:avLst/>
          </a:prstGeom>
          <a:solidFill>
            <a:srgbClr val="D33021">
              <a:alpha val="93000"/>
            </a:srgbClr>
          </a:solidFill>
          <a:ln w="127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Oval 35"/>
          <p:cNvSpPr/>
          <p:nvPr/>
        </p:nvSpPr>
        <p:spPr bwMode="auto">
          <a:xfrm>
            <a:off x="5641555" y="2543836"/>
            <a:ext cx="450758" cy="450758"/>
          </a:xfrm>
          <a:prstGeom prst="ellipse">
            <a:avLst/>
          </a:prstGeom>
          <a:solidFill>
            <a:srgbClr val="D33021">
              <a:alpha val="93000"/>
            </a:srgbClr>
          </a:solidFill>
          <a:ln w="127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Oval 34"/>
          <p:cNvSpPr/>
          <p:nvPr/>
        </p:nvSpPr>
        <p:spPr bwMode="auto">
          <a:xfrm>
            <a:off x="3054635" y="2712133"/>
            <a:ext cx="450758" cy="450758"/>
          </a:xfrm>
          <a:prstGeom prst="ellipse">
            <a:avLst/>
          </a:prstGeom>
          <a:solidFill>
            <a:srgbClr val="D33021">
              <a:alpha val="93000"/>
            </a:srgbClr>
          </a:solidFill>
          <a:ln w="12700" cap="flat" cmpd="sng" algn="ctr">
            <a:solidFill>
              <a:srgbClr val="D3302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Oval 36"/>
          <p:cNvSpPr/>
          <p:nvPr/>
        </p:nvSpPr>
        <p:spPr bwMode="auto">
          <a:xfrm>
            <a:off x="5041618" y="3920057"/>
            <a:ext cx="271656" cy="271656"/>
          </a:xfrm>
          <a:prstGeom prst="ellipse">
            <a:avLst/>
          </a:prstGeom>
          <a:solidFill>
            <a:srgbClr val="D33021">
              <a:alpha val="93000"/>
            </a:srgbClr>
          </a:solidFill>
          <a:ln w="127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Oval 37"/>
          <p:cNvSpPr/>
          <p:nvPr/>
        </p:nvSpPr>
        <p:spPr bwMode="auto">
          <a:xfrm>
            <a:off x="4251623" y="4286637"/>
            <a:ext cx="271656" cy="271656"/>
          </a:xfrm>
          <a:prstGeom prst="ellipse">
            <a:avLst/>
          </a:prstGeom>
          <a:solidFill>
            <a:srgbClr val="D33021">
              <a:alpha val="93000"/>
            </a:srgbClr>
          </a:solidFill>
          <a:ln w="12700" cap="flat" cmpd="sng" algn="ctr">
            <a:solidFill>
              <a:srgbClr val="D3302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9" name="Oval 38"/>
          <p:cNvSpPr/>
          <p:nvPr/>
        </p:nvSpPr>
        <p:spPr bwMode="auto">
          <a:xfrm>
            <a:off x="4094292" y="3313407"/>
            <a:ext cx="271656" cy="271656"/>
          </a:xfrm>
          <a:prstGeom prst="ellipse">
            <a:avLst/>
          </a:prstGeom>
          <a:solidFill>
            <a:srgbClr val="D33021">
              <a:alpha val="93000"/>
            </a:srgbClr>
          </a:solidFill>
          <a:ln w="127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0" name="Oval 39"/>
          <p:cNvSpPr/>
          <p:nvPr/>
        </p:nvSpPr>
        <p:spPr bwMode="auto">
          <a:xfrm>
            <a:off x="4850592" y="3244425"/>
            <a:ext cx="271656" cy="271656"/>
          </a:xfrm>
          <a:prstGeom prst="ellipse">
            <a:avLst/>
          </a:prstGeom>
          <a:solidFill>
            <a:srgbClr val="D33021">
              <a:alpha val="93000"/>
            </a:srgbClr>
          </a:solidFill>
          <a:ln w="127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1" name="Oval 40"/>
          <p:cNvSpPr/>
          <p:nvPr/>
        </p:nvSpPr>
        <p:spPr bwMode="auto">
          <a:xfrm>
            <a:off x="4786949" y="4369552"/>
            <a:ext cx="157368" cy="157368"/>
          </a:xfrm>
          <a:prstGeom prst="ellipse">
            <a:avLst/>
          </a:prstGeom>
          <a:solidFill>
            <a:srgbClr val="D33021">
              <a:alpha val="93000"/>
            </a:srgbClr>
          </a:solidFill>
          <a:ln w="127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2" name="Oval 41"/>
          <p:cNvSpPr/>
          <p:nvPr/>
        </p:nvSpPr>
        <p:spPr bwMode="auto">
          <a:xfrm>
            <a:off x="4735717" y="4109637"/>
            <a:ext cx="157368" cy="157368"/>
          </a:xfrm>
          <a:prstGeom prst="ellipse">
            <a:avLst/>
          </a:prstGeom>
          <a:solidFill>
            <a:srgbClr val="D33021">
              <a:alpha val="93000"/>
            </a:srgbClr>
          </a:solidFill>
          <a:ln w="127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3" name="Oval 42"/>
          <p:cNvSpPr/>
          <p:nvPr/>
        </p:nvSpPr>
        <p:spPr bwMode="auto">
          <a:xfrm>
            <a:off x="3964136" y="4037474"/>
            <a:ext cx="157368" cy="157368"/>
          </a:xfrm>
          <a:prstGeom prst="ellipse">
            <a:avLst/>
          </a:prstGeom>
          <a:solidFill>
            <a:srgbClr val="D33021">
              <a:alpha val="93000"/>
            </a:srgbClr>
          </a:solidFill>
          <a:ln w="127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4" name="Oval 43"/>
          <p:cNvSpPr/>
          <p:nvPr/>
        </p:nvSpPr>
        <p:spPr bwMode="auto">
          <a:xfrm>
            <a:off x="3924928" y="3693269"/>
            <a:ext cx="157368" cy="157368"/>
          </a:xfrm>
          <a:prstGeom prst="ellipse">
            <a:avLst/>
          </a:prstGeom>
          <a:solidFill>
            <a:srgbClr val="D33021">
              <a:alpha val="93000"/>
            </a:srgbClr>
          </a:solidFill>
          <a:ln w="127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5" name="Oval 44"/>
          <p:cNvSpPr/>
          <p:nvPr/>
        </p:nvSpPr>
        <p:spPr bwMode="auto">
          <a:xfrm>
            <a:off x="4525009" y="3164632"/>
            <a:ext cx="157368" cy="157368"/>
          </a:xfrm>
          <a:prstGeom prst="ellipse">
            <a:avLst/>
          </a:prstGeom>
          <a:solidFill>
            <a:srgbClr val="D33021">
              <a:alpha val="93000"/>
            </a:srgbClr>
          </a:solidFill>
          <a:ln w="127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6" name="Oval 45"/>
          <p:cNvSpPr/>
          <p:nvPr/>
        </p:nvSpPr>
        <p:spPr bwMode="auto">
          <a:xfrm>
            <a:off x="4896485" y="3664696"/>
            <a:ext cx="157368" cy="157368"/>
          </a:xfrm>
          <a:prstGeom prst="ellipse">
            <a:avLst/>
          </a:prstGeom>
          <a:solidFill>
            <a:srgbClr val="D33021">
              <a:alpha val="93000"/>
            </a:srgbClr>
          </a:solidFill>
          <a:ln w="127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" name="Cloud 4"/>
          <p:cNvSpPr/>
          <p:nvPr/>
        </p:nvSpPr>
        <p:spPr bwMode="auto">
          <a:xfrm>
            <a:off x="5466270" y="2332586"/>
            <a:ext cx="878803" cy="878803"/>
          </a:xfrm>
          <a:prstGeom prst="cloud">
            <a:avLst/>
          </a:prstGeom>
          <a:solidFill>
            <a:schemeClr val="tx1">
              <a:alpha val="48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8" name="Cloud 27"/>
          <p:cNvSpPr/>
          <p:nvPr/>
        </p:nvSpPr>
        <p:spPr bwMode="auto">
          <a:xfrm>
            <a:off x="2483892" y="3530118"/>
            <a:ext cx="543331" cy="543331"/>
          </a:xfrm>
          <a:prstGeom prst="cloud">
            <a:avLst/>
          </a:prstGeom>
          <a:solidFill>
            <a:schemeClr val="tx1">
              <a:alpha val="48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1" name="Oval 30"/>
          <p:cNvSpPr/>
          <p:nvPr/>
        </p:nvSpPr>
        <p:spPr bwMode="auto">
          <a:xfrm>
            <a:off x="925020" y="5583827"/>
            <a:ext cx="576259" cy="576259"/>
          </a:xfrm>
          <a:prstGeom prst="ellipse">
            <a:avLst/>
          </a:prstGeom>
          <a:solidFill>
            <a:srgbClr val="D33021">
              <a:alpha val="93000"/>
            </a:srgbClr>
          </a:solidFill>
          <a:ln w="127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541534"/>
      </p:ext>
    </p:extLst>
  </p:cSld>
  <p:clrMapOvr>
    <a:masterClrMapping/>
  </p:clrMapOvr>
  <p:transition advTm="5837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2246101" y="714102"/>
            <a:ext cx="4651796" cy="5513181"/>
            <a:chOff x="6137760" y="-404989"/>
            <a:chExt cx="2187083" cy="2592072"/>
          </a:xfrm>
        </p:grpSpPr>
        <p:sp>
          <p:nvSpPr>
            <p:cNvPr id="9" name="Oval 8"/>
            <p:cNvSpPr/>
            <p:nvPr/>
          </p:nvSpPr>
          <p:spPr>
            <a:xfrm>
              <a:off x="6137760" y="0"/>
              <a:ext cx="2187083" cy="2187083"/>
            </a:xfrm>
            <a:prstGeom prst="ellipse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alpha val="50000"/>
                <a:hueOff val="0"/>
                <a:satOff val="0"/>
                <a:lumOff val="0"/>
                <a:alphaOff val="0"/>
              </a:schemeClr>
            </a:fillRef>
            <a:effectRef idx="3">
              <a:schemeClr val="accent1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</p:sp>
        <p:sp>
          <p:nvSpPr>
            <p:cNvPr id="10" name="Oval 4"/>
            <p:cNvSpPr/>
            <p:nvPr/>
          </p:nvSpPr>
          <p:spPr>
            <a:xfrm>
              <a:off x="6458051" y="-404989"/>
              <a:ext cx="1546501" cy="154650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spcFirstLastPara="0" vert="horz" wrap="square" lIns="120362" tIns="20320" rIns="120362" bIns="20320" numCol="1" spcCol="1270" anchor="ctr" anchorCtr="0">
              <a:noAutofit/>
            </a:bodyPr>
            <a:lstStyle/>
            <a:p>
              <a:pPr lvl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3200" b="1" dirty="0" smtClean="0">
                  <a:latin typeface="Century Gothic"/>
                  <a:cs typeface="Century Gothic"/>
                </a:rPr>
                <a:t>WORLD</a:t>
              </a:r>
              <a:endParaRPr lang="en-US" sz="3200" b="1" i="0" kern="1200" dirty="0" smtClean="0">
                <a:latin typeface="Century Gothic"/>
                <a:cs typeface="Century Gothic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RISK </a:t>
            </a:r>
            <a:r>
              <a:rPr lang="en-US" sz="2000" i="1" dirty="0" smtClean="0"/>
              <a:t>SECURITY</a:t>
            </a:r>
            <a:endParaRPr lang="en-US" sz="2000" i="1" dirty="0"/>
          </a:p>
        </p:txBody>
      </p:sp>
      <p:sp>
        <p:nvSpPr>
          <p:cNvPr id="6" name="Oval 5"/>
          <p:cNvSpPr/>
          <p:nvPr/>
        </p:nvSpPr>
        <p:spPr>
          <a:xfrm>
            <a:off x="3666953" y="2996340"/>
            <a:ext cx="1810092" cy="1810092"/>
          </a:xfrm>
          <a:prstGeom prst="ellipse">
            <a:avLst/>
          </a:prstGeom>
          <a:solidFill>
            <a:srgbClr val="6A9AC5">
              <a:alpha val="50000"/>
            </a:srgbClr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3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</p:sp>
      <p:sp>
        <p:nvSpPr>
          <p:cNvPr id="32" name="Oval 31"/>
          <p:cNvSpPr/>
          <p:nvPr/>
        </p:nvSpPr>
        <p:spPr bwMode="auto">
          <a:xfrm>
            <a:off x="4035418" y="3367653"/>
            <a:ext cx="1067465" cy="1067465"/>
          </a:xfrm>
          <a:prstGeom prst="ellipse">
            <a:avLst/>
          </a:prstGeom>
          <a:solidFill>
            <a:srgbClr val="D33021">
              <a:alpha val="93000"/>
            </a:srgbClr>
          </a:solidFill>
          <a:ln w="127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222019" y="6132716"/>
            <a:ext cx="35409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 smtClean="0">
                <a:solidFill>
                  <a:srgbClr val="071C57"/>
                </a:solidFill>
              </a:rPr>
              <a:t>- solution</a:t>
            </a:r>
            <a:endParaRPr lang="en-US" sz="2000" dirty="0">
              <a:solidFill>
                <a:srgbClr val="071C57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56620" y="4504143"/>
            <a:ext cx="19087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47B4A"/>
                </a:solidFill>
              </a:rPr>
              <a:t>LEGEND</a:t>
            </a:r>
          </a:p>
          <a:p>
            <a:pPr algn="ctr"/>
            <a:r>
              <a:rPr lang="en-US" dirty="0" smtClean="0">
                <a:solidFill>
                  <a:srgbClr val="071C57"/>
                </a:solidFill>
              </a:rPr>
              <a:t>SERVERS</a:t>
            </a:r>
          </a:p>
          <a:p>
            <a:pPr algn="ctr"/>
            <a:r>
              <a:rPr lang="en-US" dirty="0" smtClean="0">
                <a:solidFill>
                  <a:srgbClr val="071C57"/>
                </a:solidFill>
              </a:rPr>
              <a:t>CODE</a:t>
            </a:r>
          </a:p>
        </p:txBody>
      </p:sp>
      <p:sp>
        <p:nvSpPr>
          <p:cNvPr id="31" name="Oval 30"/>
          <p:cNvSpPr/>
          <p:nvPr/>
        </p:nvSpPr>
        <p:spPr bwMode="auto">
          <a:xfrm>
            <a:off x="925020" y="5583827"/>
            <a:ext cx="576259" cy="576259"/>
          </a:xfrm>
          <a:prstGeom prst="ellipse">
            <a:avLst/>
          </a:prstGeom>
          <a:solidFill>
            <a:srgbClr val="D33021">
              <a:alpha val="93000"/>
            </a:srgbClr>
          </a:solidFill>
          <a:ln w="127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Oval 4"/>
          <p:cNvSpPr/>
          <p:nvPr/>
        </p:nvSpPr>
        <p:spPr>
          <a:xfrm>
            <a:off x="3926959" y="3261421"/>
            <a:ext cx="1279928" cy="1279928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spcFirstLastPara="0" vert="horz" wrap="square" lIns="120362" tIns="20320" rIns="120362" bIns="20320" numCol="1" spcCol="1270" anchor="ctr" anchorCtr="0">
            <a:noAutofit/>
          </a:bodyPr>
          <a:lstStyle/>
          <a:p>
            <a:pPr lvl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200" b="1" dirty="0" smtClean="0">
                <a:latin typeface="Century Gothic"/>
                <a:cs typeface="Century Gothic"/>
              </a:rPr>
              <a:t>UF</a:t>
            </a:r>
            <a:endParaRPr lang="en-US" sz="3200" b="1" i="0" kern="1200" dirty="0" smtClean="0"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967998115"/>
      </p:ext>
    </p:extLst>
  </p:cSld>
  <p:clrMapOvr>
    <a:masterClrMapping/>
  </p:clrMapOvr>
  <p:transition advTm="9545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UF SERVERS </a:t>
            </a:r>
            <a:r>
              <a:rPr lang="en-US" sz="2000" i="1" dirty="0" smtClean="0"/>
              <a:t>SECURITY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4023" y="2654299"/>
            <a:ext cx="3115954" cy="210038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4503" y="1650740"/>
            <a:ext cx="3774989" cy="377498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32601" y="5476270"/>
            <a:ext cx="84787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071C57"/>
                </a:solidFill>
              </a:rPr>
              <a:t>Private IP’s and other security magic</a:t>
            </a:r>
            <a:endParaRPr lang="en-US" sz="2800" b="1" dirty="0">
              <a:solidFill>
                <a:srgbClr val="071C5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1058712"/>
      </p:ext>
    </p:extLst>
  </p:cSld>
  <p:clrMapOvr>
    <a:masterClrMapping/>
  </p:clrMapOvr>
  <p:transition advTm="16514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AUDITABLE </a:t>
            </a:r>
            <a:r>
              <a:rPr lang="en-US" sz="2000" i="1" dirty="0" smtClean="0"/>
              <a:t>SECURITY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7479" y="1673716"/>
            <a:ext cx="3729038" cy="372903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32601" y="5476270"/>
            <a:ext cx="847879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071C57"/>
                </a:solidFill>
              </a:rPr>
              <a:t>File permissions, passwords, known vulnerabilities</a:t>
            </a:r>
            <a:endParaRPr lang="en-US" sz="2800" b="1" dirty="0">
              <a:solidFill>
                <a:srgbClr val="071C5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7962521"/>
      </p:ext>
    </p:extLst>
  </p:cSld>
  <p:clrMapOvr>
    <a:masterClrMapping/>
  </p:clrMapOvr>
  <p:transition advTm="3468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SHIB, AD, 2FA </a:t>
            </a:r>
            <a:r>
              <a:rPr lang="en-US" sz="2000" i="1" dirty="0" smtClean="0"/>
              <a:t>SECURITY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6739" y="2857500"/>
            <a:ext cx="4590522" cy="158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297797"/>
      </p:ext>
    </p:extLst>
  </p:cSld>
  <p:clrMapOvr>
    <a:masterClrMapping/>
  </p:clrMapOvr>
  <p:transition advTm="10892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FEAR OF CLOUD HOSTING </a:t>
            </a:r>
            <a:r>
              <a:rPr lang="en-US" sz="2200" i="1" dirty="0" smtClean="0"/>
              <a:t>SECURITY</a:t>
            </a:r>
            <a:endParaRPr lang="en-US" sz="2200" dirty="0"/>
          </a:p>
        </p:txBody>
      </p:sp>
      <p:graphicFrame>
        <p:nvGraphicFramePr>
          <p:cNvPr id="6" name="Chart 5"/>
          <p:cNvGraphicFramePr/>
          <p:nvPr>
            <p:extLst/>
          </p:nvPr>
        </p:nvGraphicFramePr>
        <p:xfrm>
          <a:off x="1432182" y="1600200"/>
          <a:ext cx="6279635" cy="418642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332601" y="5476270"/>
            <a:ext cx="84787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071C57"/>
                </a:solidFill>
              </a:rPr>
              <a:t>Kills </a:t>
            </a:r>
            <a:r>
              <a:rPr lang="en-US" sz="2800" b="1" dirty="0">
                <a:solidFill>
                  <a:srgbClr val="071C57"/>
                </a:solidFill>
              </a:rPr>
              <a:t>collaboration </a:t>
            </a:r>
            <a:r>
              <a:rPr lang="en-US" sz="2800" b="1" dirty="0" smtClean="0">
                <a:solidFill>
                  <a:srgbClr val="071C57"/>
                </a:solidFill>
              </a:rPr>
              <a:t>opportunities</a:t>
            </a:r>
            <a:endParaRPr lang="en-US" sz="2800" b="1" dirty="0">
              <a:solidFill>
                <a:srgbClr val="071C5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7281999"/>
      </p:ext>
    </p:extLst>
  </p:cSld>
  <p:clrMapOvr>
    <a:masterClrMapping/>
  </p:clrMapOvr>
  <p:transition advTm="10076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NON SYS ADMINS </a:t>
            </a:r>
            <a:r>
              <a:rPr lang="en-US" sz="2000" i="1" dirty="0" smtClean="0"/>
              <a:t>SECURITY</a:t>
            </a:r>
            <a:endParaRPr lang="en-US" sz="2000" i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9621" y="1600200"/>
            <a:ext cx="3764757" cy="376475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81000" y="5548140"/>
            <a:ext cx="8382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2C305E"/>
                </a:solidFill>
              </a:rPr>
              <a:t>Installing, updating, and patching LAMP and Windows servers for </a:t>
            </a:r>
            <a:r>
              <a:rPr lang="en-US" sz="2800" b="1" dirty="0" err="1" smtClean="0">
                <a:solidFill>
                  <a:srgbClr val="2C305E"/>
                </a:solidFill>
              </a:rPr>
              <a:t>Git</a:t>
            </a:r>
            <a:r>
              <a:rPr lang="en-US" sz="2800" b="1" dirty="0" smtClean="0">
                <a:solidFill>
                  <a:srgbClr val="2C305E"/>
                </a:solidFill>
              </a:rPr>
              <a:t> &amp; SVN hosting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-2133601" y="2001030"/>
            <a:ext cx="838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F47B4A"/>
                </a:solidFill>
              </a:rPr>
              <a:t>Frontend awesome!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895600" y="3712408"/>
            <a:ext cx="838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F47B4A"/>
                </a:solidFill>
              </a:rPr>
              <a:t>Backend noob!</a:t>
            </a:r>
          </a:p>
        </p:txBody>
      </p:sp>
    </p:spTree>
    <p:extLst>
      <p:ext uri="{BB962C8B-B14F-4D97-AF65-F5344CB8AC3E}">
        <p14:creationId xmlns:p14="http://schemas.microsoft.com/office/powerpoint/2010/main" val="1592863364"/>
      </p:ext>
    </p:extLst>
  </p:cSld>
  <p:clrMapOvr>
    <a:masterClrMapping/>
  </p:clrMapOvr>
  <p:transition advTm="16806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COMMUNICATION</a:t>
            </a:r>
            <a:endParaRPr lang="en-US" sz="2000" i="1" dirty="0"/>
          </a:p>
        </p:txBody>
      </p:sp>
      <p:sp>
        <p:nvSpPr>
          <p:cNvPr id="5" name="TextBox 4"/>
          <p:cNvSpPr txBox="1"/>
          <p:nvPr/>
        </p:nvSpPr>
        <p:spPr>
          <a:xfrm>
            <a:off x="889000" y="5533852"/>
            <a:ext cx="7366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2C305E"/>
                </a:solidFill>
              </a:rPr>
              <a:t>Increases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9633" y="1460200"/>
            <a:ext cx="3895467" cy="3895467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 bwMode="auto">
          <a:xfrm flipV="1">
            <a:off x="5546469" y="5533852"/>
            <a:ext cx="0" cy="468948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rgbClr val="009D45">
                <a:alpha val="70000"/>
              </a:srgbClr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1414012118"/>
      </p:ext>
    </p:extLst>
  </p:cSld>
  <p:clrMapOvr>
    <a:masterClrMapping/>
  </p:clrMapOvr>
  <p:transition advTm="3382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COMMUNICATION</a:t>
            </a:r>
            <a:endParaRPr lang="en-US" sz="2200" dirty="0"/>
          </a:p>
        </p:txBody>
      </p:sp>
      <p:grpSp>
        <p:nvGrpSpPr>
          <p:cNvPr id="5" name="Group 4"/>
          <p:cNvGrpSpPr/>
          <p:nvPr/>
        </p:nvGrpSpPr>
        <p:grpSpPr>
          <a:xfrm>
            <a:off x="852615" y="1828800"/>
            <a:ext cx="3632887" cy="1062681"/>
            <a:chOff x="803189" y="1940011"/>
            <a:chExt cx="3632887" cy="1062681"/>
          </a:xfrm>
          <a:solidFill>
            <a:srgbClr val="57355C"/>
          </a:solidFill>
        </p:grpSpPr>
        <p:sp>
          <p:nvSpPr>
            <p:cNvPr id="3" name="Rectangle 2"/>
            <p:cNvSpPr/>
            <p:nvPr/>
          </p:nvSpPr>
          <p:spPr bwMode="auto">
            <a:xfrm>
              <a:off x="803189" y="1940011"/>
              <a:ext cx="3632887" cy="1062681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803189" y="2273643"/>
              <a:ext cx="36328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/>
                <a:t>ISSUES &amp; LABELS</a:t>
              </a:r>
              <a:endParaRPr lang="en-US" b="1" dirty="0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4621426" y="1828800"/>
            <a:ext cx="3632887" cy="1062681"/>
            <a:chOff x="803189" y="1940011"/>
            <a:chExt cx="3632887" cy="1062681"/>
          </a:xfrm>
          <a:solidFill>
            <a:srgbClr val="009D45"/>
          </a:solidFill>
        </p:grpSpPr>
        <p:sp>
          <p:nvSpPr>
            <p:cNvPr id="22" name="Rectangle 21"/>
            <p:cNvSpPr/>
            <p:nvPr/>
          </p:nvSpPr>
          <p:spPr bwMode="auto">
            <a:xfrm>
              <a:off x="803189" y="1940011"/>
              <a:ext cx="3632887" cy="1062681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803189" y="2273643"/>
              <a:ext cx="36328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/>
                <a:t>CODE REVIEW</a:t>
              </a:r>
              <a:endParaRPr lang="en-US" b="1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852615" y="3027404"/>
            <a:ext cx="3632887" cy="1062681"/>
            <a:chOff x="803189" y="1940011"/>
            <a:chExt cx="3632887" cy="1062681"/>
          </a:xfrm>
          <a:solidFill>
            <a:srgbClr val="6A9AC5"/>
          </a:solidFill>
        </p:grpSpPr>
        <p:sp>
          <p:nvSpPr>
            <p:cNvPr id="28" name="Rectangle 27"/>
            <p:cNvSpPr/>
            <p:nvPr/>
          </p:nvSpPr>
          <p:spPr bwMode="auto">
            <a:xfrm>
              <a:off x="803189" y="1940011"/>
              <a:ext cx="3632887" cy="1062681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803189" y="2273643"/>
              <a:ext cx="36328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/>
                <a:t>MILESTONES</a:t>
              </a:r>
              <a:endParaRPr lang="en-US" b="1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4621425" y="3027404"/>
            <a:ext cx="3632887" cy="1062681"/>
            <a:chOff x="803189" y="1940011"/>
            <a:chExt cx="3632887" cy="1062681"/>
          </a:xfrm>
          <a:solidFill>
            <a:srgbClr val="F47B4A"/>
          </a:solidFill>
        </p:grpSpPr>
        <p:sp>
          <p:nvSpPr>
            <p:cNvPr id="31" name="Rectangle 30"/>
            <p:cNvSpPr/>
            <p:nvPr/>
          </p:nvSpPr>
          <p:spPr bwMode="auto">
            <a:xfrm>
              <a:off x="803189" y="1940011"/>
              <a:ext cx="3632887" cy="1062681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803189" y="2273643"/>
              <a:ext cx="36328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/>
                <a:t>COMMENT &amp; DISCUSS</a:t>
              </a:r>
              <a:endParaRPr lang="en-US" b="1" dirty="0"/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4621425" y="4226008"/>
            <a:ext cx="3632887" cy="1062681"/>
            <a:chOff x="803189" y="1940011"/>
            <a:chExt cx="3632887" cy="1062681"/>
          </a:xfrm>
          <a:solidFill>
            <a:srgbClr val="D33021">
              <a:alpha val="90000"/>
            </a:srgbClr>
          </a:solidFill>
        </p:grpSpPr>
        <p:sp>
          <p:nvSpPr>
            <p:cNvPr id="34" name="Rectangle 33"/>
            <p:cNvSpPr/>
            <p:nvPr/>
          </p:nvSpPr>
          <p:spPr bwMode="auto">
            <a:xfrm>
              <a:off x="803189" y="1940011"/>
              <a:ext cx="3632887" cy="1062681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803189" y="2273643"/>
              <a:ext cx="36328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/>
                <a:t>WIKI</a:t>
              </a:r>
              <a:endParaRPr lang="en-US" b="1" dirty="0"/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852615" y="4226008"/>
            <a:ext cx="3632887" cy="1062681"/>
            <a:chOff x="803189" y="1940011"/>
            <a:chExt cx="3632887" cy="1062681"/>
          </a:xfrm>
          <a:solidFill>
            <a:srgbClr val="8F949A"/>
          </a:solidFill>
        </p:grpSpPr>
        <p:sp>
          <p:nvSpPr>
            <p:cNvPr id="37" name="Rectangle 36"/>
            <p:cNvSpPr/>
            <p:nvPr/>
          </p:nvSpPr>
          <p:spPr bwMode="auto">
            <a:xfrm>
              <a:off x="803189" y="1940011"/>
              <a:ext cx="3632887" cy="1062681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803189" y="2273643"/>
              <a:ext cx="36328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/>
                <a:t>MARKDOWN</a:t>
              </a:r>
              <a:endParaRPr lang="en-US" b="1" dirty="0"/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1022522" y="5622321"/>
            <a:ext cx="70989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071C57"/>
                </a:solidFill>
              </a:rPr>
              <a:t>All project communication in one place</a:t>
            </a:r>
            <a:endParaRPr lang="en-US" sz="2800" b="1" dirty="0">
              <a:solidFill>
                <a:srgbClr val="071C5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343227"/>
      </p:ext>
    </p:extLst>
  </p:cSld>
  <p:clrMapOvr>
    <a:masterClrMapping/>
  </p:clrMapOvr>
  <p:transition advTm="82956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COMMUNICATION</a:t>
            </a:r>
            <a:endParaRPr lang="en-US" sz="2200" dirty="0"/>
          </a:p>
        </p:txBody>
      </p:sp>
      <p:grpSp>
        <p:nvGrpSpPr>
          <p:cNvPr id="27" name="Group 26"/>
          <p:cNvGrpSpPr/>
          <p:nvPr/>
        </p:nvGrpSpPr>
        <p:grpSpPr>
          <a:xfrm>
            <a:off x="1714500" y="1705315"/>
            <a:ext cx="5664199" cy="1062681"/>
            <a:chOff x="803189" y="1940011"/>
            <a:chExt cx="3632887" cy="1062681"/>
          </a:xfrm>
          <a:solidFill>
            <a:srgbClr val="6A9AC5"/>
          </a:solidFill>
        </p:grpSpPr>
        <p:sp>
          <p:nvSpPr>
            <p:cNvPr id="28" name="Rectangle 27"/>
            <p:cNvSpPr/>
            <p:nvPr/>
          </p:nvSpPr>
          <p:spPr bwMode="auto">
            <a:xfrm>
              <a:off x="803189" y="1940011"/>
              <a:ext cx="3632887" cy="1062681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803189" y="2273643"/>
              <a:ext cx="363288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smtClean="0"/>
                <a:t>EIS HOSTING DOCUMENTATION</a:t>
              </a:r>
              <a:endParaRPr lang="en-US" sz="2000" b="1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1714499" y="2932793"/>
            <a:ext cx="5664200" cy="1062681"/>
            <a:chOff x="803189" y="1940011"/>
            <a:chExt cx="3632887" cy="1062681"/>
          </a:xfrm>
          <a:solidFill>
            <a:srgbClr val="F47B4A"/>
          </a:solidFill>
        </p:grpSpPr>
        <p:sp>
          <p:nvSpPr>
            <p:cNvPr id="31" name="Rectangle 30"/>
            <p:cNvSpPr/>
            <p:nvPr/>
          </p:nvSpPr>
          <p:spPr bwMode="auto">
            <a:xfrm>
              <a:off x="803189" y="1940011"/>
              <a:ext cx="3632887" cy="1062681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803189" y="2273643"/>
              <a:ext cx="363288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smtClean="0"/>
                <a:t>SHIBBOLETH DOCUMENTATION</a:t>
              </a:r>
              <a:endParaRPr lang="en-US" sz="2000" b="1" dirty="0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1714499" y="4160271"/>
            <a:ext cx="5664200" cy="1062681"/>
            <a:chOff x="803189" y="1940011"/>
            <a:chExt cx="3632887" cy="1062681"/>
          </a:xfrm>
          <a:solidFill>
            <a:srgbClr val="F47B4A"/>
          </a:solidFill>
        </p:grpSpPr>
        <p:sp>
          <p:nvSpPr>
            <p:cNvPr id="25" name="Rectangle 24"/>
            <p:cNvSpPr/>
            <p:nvPr/>
          </p:nvSpPr>
          <p:spPr bwMode="auto">
            <a:xfrm>
              <a:off x="803189" y="1940011"/>
              <a:ext cx="3632887" cy="1062681"/>
            </a:xfrm>
            <a:prstGeom prst="rect">
              <a:avLst/>
            </a:prstGeom>
            <a:solidFill>
              <a:srgbClr val="8F949A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803189" y="2273643"/>
              <a:ext cx="363288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smtClean="0"/>
                <a:t>FAQ’s</a:t>
              </a:r>
              <a:endParaRPr lang="en-US" sz="2000" b="1" dirty="0"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381000" y="5553626"/>
            <a:ext cx="838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2C305E"/>
                </a:solidFill>
              </a:rPr>
              <a:t>Can be </a:t>
            </a:r>
            <a:r>
              <a:rPr lang="en-US" sz="2800" b="1" smtClean="0">
                <a:solidFill>
                  <a:srgbClr val="2C305E"/>
                </a:solidFill>
              </a:rPr>
              <a:t>crowd sourced</a:t>
            </a:r>
            <a:endParaRPr lang="en-US" sz="2800" b="1" dirty="0" smtClean="0">
              <a:solidFill>
                <a:srgbClr val="2C305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6856582"/>
      </p:ext>
    </p:extLst>
  </p:cSld>
  <p:clrMapOvr>
    <a:masterClrMapping/>
  </p:clrMapOvr>
  <p:transition advTm="17212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2246101" y="714102"/>
            <a:ext cx="4651796" cy="5513181"/>
            <a:chOff x="6137760" y="-404989"/>
            <a:chExt cx="2187083" cy="2592072"/>
          </a:xfrm>
        </p:grpSpPr>
        <p:sp>
          <p:nvSpPr>
            <p:cNvPr id="9" name="Oval 8"/>
            <p:cNvSpPr/>
            <p:nvPr/>
          </p:nvSpPr>
          <p:spPr>
            <a:xfrm>
              <a:off x="6137760" y="0"/>
              <a:ext cx="2187083" cy="2187083"/>
            </a:xfrm>
            <a:prstGeom prst="ellipse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alpha val="50000"/>
                <a:hueOff val="0"/>
                <a:satOff val="0"/>
                <a:lumOff val="0"/>
                <a:alphaOff val="0"/>
              </a:schemeClr>
            </a:fillRef>
            <a:effectRef idx="3">
              <a:schemeClr val="accent1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</p:sp>
        <p:sp>
          <p:nvSpPr>
            <p:cNvPr id="10" name="Oval 4"/>
            <p:cNvSpPr/>
            <p:nvPr/>
          </p:nvSpPr>
          <p:spPr>
            <a:xfrm>
              <a:off x="6458051" y="-404989"/>
              <a:ext cx="1546501" cy="154650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spcFirstLastPara="0" vert="horz" wrap="square" lIns="120362" tIns="20320" rIns="120362" bIns="20320" numCol="1" spcCol="1270" anchor="ctr" anchorCtr="0">
              <a:noAutofit/>
            </a:bodyPr>
            <a:lstStyle/>
            <a:p>
              <a:pPr lvl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3200" b="1" dirty="0" smtClean="0">
                  <a:latin typeface="Century Gothic"/>
                  <a:cs typeface="Century Gothic"/>
                </a:rPr>
                <a:t>WORLD</a:t>
              </a:r>
              <a:endParaRPr lang="en-US" sz="3200" b="1" i="0" kern="1200" dirty="0" smtClean="0">
                <a:latin typeface="Century Gothic"/>
                <a:cs typeface="Century Gothic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RISK</a:t>
            </a:r>
            <a:endParaRPr lang="en-US" sz="2400" dirty="0"/>
          </a:p>
        </p:txBody>
      </p:sp>
      <p:grpSp>
        <p:nvGrpSpPr>
          <p:cNvPr id="4" name="Group 3"/>
          <p:cNvGrpSpPr/>
          <p:nvPr/>
        </p:nvGrpSpPr>
        <p:grpSpPr>
          <a:xfrm>
            <a:off x="3666953" y="2996340"/>
            <a:ext cx="1810092" cy="1810092"/>
            <a:chOff x="6137760" y="0"/>
            <a:chExt cx="2187083" cy="2187083"/>
          </a:xfrm>
        </p:grpSpPr>
        <p:sp>
          <p:nvSpPr>
            <p:cNvPr id="6" name="Oval 5"/>
            <p:cNvSpPr/>
            <p:nvPr/>
          </p:nvSpPr>
          <p:spPr>
            <a:xfrm>
              <a:off x="6137760" y="0"/>
              <a:ext cx="2187083" cy="2187083"/>
            </a:xfrm>
            <a:prstGeom prst="ellipse">
              <a:avLst/>
            </a:prstGeom>
            <a:solidFill>
              <a:srgbClr val="6A9AC5">
                <a:alpha val="50000"/>
              </a:srgbClr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alpha val="50000"/>
                <a:hueOff val="0"/>
                <a:satOff val="0"/>
                <a:lumOff val="0"/>
                <a:alphaOff val="0"/>
              </a:schemeClr>
            </a:fillRef>
            <a:effectRef idx="3">
              <a:schemeClr val="accent1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</p:sp>
        <p:sp>
          <p:nvSpPr>
            <p:cNvPr id="7" name="Oval 4"/>
            <p:cNvSpPr/>
            <p:nvPr/>
          </p:nvSpPr>
          <p:spPr>
            <a:xfrm>
              <a:off x="6458051" y="320291"/>
              <a:ext cx="1546501" cy="154650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spcFirstLastPara="0" vert="horz" wrap="square" lIns="120362" tIns="20320" rIns="120362" bIns="20320" numCol="1" spcCol="1270" anchor="ctr" anchorCtr="0">
              <a:noAutofit/>
            </a:bodyPr>
            <a:lstStyle/>
            <a:p>
              <a:pPr lvl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3200" b="1" dirty="0" smtClean="0">
                  <a:latin typeface="Century Gothic"/>
                  <a:cs typeface="Century Gothic"/>
                </a:rPr>
                <a:t>UF</a:t>
              </a:r>
              <a:endParaRPr lang="en-US" sz="3200" b="1" i="0" kern="1200" dirty="0" smtClean="0">
                <a:latin typeface="Century Gothic"/>
                <a:cs typeface="Century Gothic"/>
              </a:endParaRP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5222019" y="6132716"/>
            <a:ext cx="35409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 smtClean="0">
                <a:solidFill>
                  <a:srgbClr val="071C57"/>
                </a:solidFill>
              </a:rPr>
              <a:t>- problem</a:t>
            </a:r>
            <a:endParaRPr lang="en-US" sz="2000" dirty="0">
              <a:solidFill>
                <a:srgbClr val="071C57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45850" y="4277458"/>
            <a:ext cx="1908701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47B4A"/>
                </a:solidFill>
              </a:rPr>
              <a:t>LEGEND</a:t>
            </a:r>
          </a:p>
          <a:p>
            <a:pPr algn="ctr"/>
            <a:r>
              <a:rPr lang="en-US" dirty="0" smtClean="0">
                <a:solidFill>
                  <a:srgbClr val="071C57"/>
                </a:solidFill>
              </a:rPr>
              <a:t>SERVERS</a:t>
            </a:r>
          </a:p>
          <a:p>
            <a:pPr algn="ctr"/>
            <a:r>
              <a:rPr lang="en-US" dirty="0" smtClean="0">
                <a:solidFill>
                  <a:srgbClr val="071C57"/>
                </a:solidFill>
              </a:rPr>
              <a:t>CODE</a:t>
            </a:r>
          </a:p>
          <a:p>
            <a:pPr algn="ctr"/>
            <a:r>
              <a:rPr lang="en-US" dirty="0" smtClean="0">
                <a:solidFill>
                  <a:srgbClr val="071C57"/>
                </a:solidFill>
              </a:rPr>
              <a:t>PASSWORDS</a:t>
            </a:r>
            <a:endParaRPr lang="en-US" dirty="0">
              <a:solidFill>
                <a:srgbClr val="071C57"/>
              </a:solidFill>
            </a:endParaRPr>
          </a:p>
        </p:txBody>
      </p:sp>
      <p:sp>
        <p:nvSpPr>
          <p:cNvPr id="3" name="Oval 2"/>
          <p:cNvSpPr/>
          <p:nvPr/>
        </p:nvSpPr>
        <p:spPr bwMode="auto">
          <a:xfrm>
            <a:off x="5638409" y="3753437"/>
            <a:ext cx="898230" cy="898230"/>
          </a:xfrm>
          <a:prstGeom prst="ellipse">
            <a:avLst/>
          </a:prstGeom>
          <a:solidFill>
            <a:srgbClr val="D33021">
              <a:alpha val="93000"/>
            </a:srgbClr>
          </a:solidFill>
          <a:ln w="127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2" name="Oval 31"/>
          <p:cNvSpPr/>
          <p:nvPr/>
        </p:nvSpPr>
        <p:spPr bwMode="auto">
          <a:xfrm>
            <a:off x="3971702" y="5130252"/>
            <a:ext cx="746151" cy="746151"/>
          </a:xfrm>
          <a:prstGeom prst="ellipse">
            <a:avLst/>
          </a:prstGeom>
          <a:solidFill>
            <a:srgbClr val="D33021">
              <a:alpha val="93000"/>
            </a:srgbClr>
          </a:solidFill>
          <a:ln w="127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Oval 32"/>
          <p:cNvSpPr/>
          <p:nvPr/>
        </p:nvSpPr>
        <p:spPr bwMode="auto">
          <a:xfrm>
            <a:off x="3015583" y="4504143"/>
            <a:ext cx="450758" cy="450758"/>
          </a:xfrm>
          <a:prstGeom prst="ellipse">
            <a:avLst/>
          </a:prstGeom>
          <a:solidFill>
            <a:srgbClr val="D33021">
              <a:alpha val="93000"/>
            </a:srgbClr>
          </a:solidFill>
          <a:ln w="127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Oval 33"/>
          <p:cNvSpPr/>
          <p:nvPr/>
        </p:nvSpPr>
        <p:spPr bwMode="auto">
          <a:xfrm>
            <a:off x="2641308" y="3693749"/>
            <a:ext cx="219992" cy="219992"/>
          </a:xfrm>
          <a:prstGeom prst="ellipse">
            <a:avLst/>
          </a:prstGeom>
          <a:solidFill>
            <a:srgbClr val="D33021">
              <a:alpha val="93000"/>
            </a:srgbClr>
          </a:solidFill>
          <a:ln w="127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Oval 35"/>
          <p:cNvSpPr/>
          <p:nvPr/>
        </p:nvSpPr>
        <p:spPr bwMode="auto">
          <a:xfrm>
            <a:off x="5641555" y="2543836"/>
            <a:ext cx="450758" cy="450758"/>
          </a:xfrm>
          <a:prstGeom prst="ellipse">
            <a:avLst/>
          </a:prstGeom>
          <a:solidFill>
            <a:srgbClr val="D33021">
              <a:alpha val="93000"/>
            </a:srgbClr>
          </a:solidFill>
          <a:ln w="127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Oval 34"/>
          <p:cNvSpPr/>
          <p:nvPr/>
        </p:nvSpPr>
        <p:spPr bwMode="auto">
          <a:xfrm>
            <a:off x="3054635" y="2712133"/>
            <a:ext cx="450758" cy="450758"/>
          </a:xfrm>
          <a:prstGeom prst="ellipse">
            <a:avLst/>
          </a:prstGeom>
          <a:solidFill>
            <a:srgbClr val="D33021">
              <a:alpha val="93000"/>
            </a:srgbClr>
          </a:solidFill>
          <a:ln w="12700" cap="flat" cmpd="sng" algn="ctr">
            <a:solidFill>
              <a:srgbClr val="D3302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Oval 36"/>
          <p:cNvSpPr/>
          <p:nvPr/>
        </p:nvSpPr>
        <p:spPr bwMode="auto">
          <a:xfrm>
            <a:off x="5041618" y="3920057"/>
            <a:ext cx="271656" cy="271656"/>
          </a:xfrm>
          <a:prstGeom prst="ellipse">
            <a:avLst/>
          </a:prstGeom>
          <a:solidFill>
            <a:srgbClr val="D33021">
              <a:alpha val="93000"/>
            </a:srgbClr>
          </a:solidFill>
          <a:ln w="127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Oval 37"/>
          <p:cNvSpPr/>
          <p:nvPr/>
        </p:nvSpPr>
        <p:spPr bwMode="auto">
          <a:xfrm>
            <a:off x="4251623" y="4286637"/>
            <a:ext cx="271656" cy="271656"/>
          </a:xfrm>
          <a:prstGeom prst="ellipse">
            <a:avLst/>
          </a:prstGeom>
          <a:solidFill>
            <a:srgbClr val="D33021">
              <a:alpha val="93000"/>
            </a:srgbClr>
          </a:solidFill>
          <a:ln w="12700" cap="flat" cmpd="sng" algn="ctr">
            <a:solidFill>
              <a:srgbClr val="D3302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9" name="Oval 38"/>
          <p:cNvSpPr/>
          <p:nvPr/>
        </p:nvSpPr>
        <p:spPr bwMode="auto">
          <a:xfrm>
            <a:off x="4094292" y="3313407"/>
            <a:ext cx="271656" cy="271656"/>
          </a:xfrm>
          <a:prstGeom prst="ellipse">
            <a:avLst/>
          </a:prstGeom>
          <a:solidFill>
            <a:srgbClr val="D33021">
              <a:alpha val="93000"/>
            </a:srgbClr>
          </a:solidFill>
          <a:ln w="127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0" name="Oval 39"/>
          <p:cNvSpPr/>
          <p:nvPr/>
        </p:nvSpPr>
        <p:spPr bwMode="auto">
          <a:xfrm>
            <a:off x="4850592" y="3244425"/>
            <a:ext cx="271656" cy="271656"/>
          </a:xfrm>
          <a:prstGeom prst="ellipse">
            <a:avLst/>
          </a:prstGeom>
          <a:solidFill>
            <a:srgbClr val="D33021">
              <a:alpha val="93000"/>
            </a:srgbClr>
          </a:solidFill>
          <a:ln w="127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1" name="Oval 40"/>
          <p:cNvSpPr/>
          <p:nvPr/>
        </p:nvSpPr>
        <p:spPr bwMode="auto">
          <a:xfrm>
            <a:off x="4786949" y="4369552"/>
            <a:ext cx="157368" cy="157368"/>
          </a:xfrm>
          <a:prstGeom prst="ellipse">
            <a:avLst/>
          </a:prstGeom>
          <a:solidFill>
            <a:srgbClr val="D33021">
              <a:alpha val="93000"/>
            </a:srgbClr>
          </a:solidFill>
          <a:ln w="127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2" name="Oval 41"/>
          <p:cNvSpPr/>
          <p:nvPr/>
        </p:nvSpPr>
        <p:spPr bwMode="auto">
          <a:xfrm>
            <a:off x="4735717" y="4109637"/>
            <a:ext cx="157368" cy="157368"/>
          </a:xfrm>
          <a:prstGeom prst="ellipse">
            <a:avLst/>
          </a:prstGeom>
          <a:solidFill>
            <a:srgbClr val="D33021">
              <a:alpha val="93000"/>
            </a:srgbClr>
          </a:solidFill>
          <a:ln w="127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3" name="Oval 42"/>
          <p:cNvSpPr/>
          <p:nvPr/>
        </p:nvSpPr>
        <p:spPr bwMode="auto">
          <a:xfrm>
            <a:off x="3964136" y="4037474"/>
            <a:ext cx="157368" cy="157368"/>
          </a:xfrm>
          <a:prstGeom prst="ellipse">
            <a:avLst/>
          </a:prstGeom>
          <a:solidFill>
            <a:srgbClr val="D33021">
              <a:alpha val="93000"/>
            </a:srgbClr>
          </a:solidFill>
          <a:ln w="127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4" name="Oval 43"/>
          <p:cNvSpPr/>
          <p:nvPr/>
        </p:nvSpPr>
        <p:spPr bwMode="auto">
          <a:xfrm>
            <a:off x="3924928" y="3693269"/>
            <a:ext cx="157368" cy="157368"/>
          </a:xfrm>
          <a:prstGeom prst="ellipse">
            <a:avLst/>
          </a:prstGeom>
          <a:solidFill>
            <a:srgbClr val="D33021">
              <a:alpha val="93000"/>
            </a:srgbClr>
          </a:solidFill>
          <a:ln w="127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5" name="Oval 44"/>
          <p:cNvSpPr/>
          <p:nvPr/>
        </p:nvSpPr>
        <p:spPr bwMode="auto">
          <a:xfrm>
            <a:off x="4525009" y="3164632"/>
            <a:ext cx="157368" cy="157368"/>
          </a:xfrm>
          <a:prstGeom prst="ellipse">
            <a:avLst/>
          </a:prstGeom>
          <a:solidFill>
            <a:srgbClr val="D33021">
              <a:alpha val="93000"/>
            </a:srgbClr>
          </a:solidFill>
          <a:ln w="127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6" name="Oval 45"/>
          <p:cNvSpPr/>
          <p:nvPr/>
        </p:nvSpPr>
        <p:spPr bwMode="auto">
          <a:xfrm>
            <a:off x="4896485" y="3664696"/>
            <a:ext cx="157368" cy="157368"/>
          </a:xfrm>
          <a:prstGeom prst="ellipse">
            <a:avLst/>
          </a:prstGeom>
          <a:solidFill>
            <a:srgbClr val="D33021">
              <a:alpha val="93000"/>
            </a:srgbClr>
          </a:solidFill>
          <a:ln w="127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" name="Cloud 4"/>
          <p:cNvSpPr/>
          <p:nvPr/>
        </p:nvSpPr>
        <p:spPr bwMode="auto">
          <a:xfrm>
            <a:off x="5466270" y="2332586"/>
            <a:ext cx="878803" cy="878803"/>
          </a:xfrm>
          <a:prstGeom prst="cloud">
            <a:avLst/>
          </a:prstGeom>
          <a:solidFill>
            <a:schemeClr val="tx1">
              <a:alpha val="48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8" name="Cloud 27"/>
          <p:cNvSpPr/>
          <p:nvPr/>
        </p:nvSpPr>
        <p:spPr bwMode="auto">
          <a:xfrm>
            <a:off x="2483892" y="3530118"/>
            <a:ext cx="543331" cy="543331"/>
          </a:xfrm>
          <a:prstGeom prst="cloud">
            <a:avLst/>
          </a:prstGeom>
          <a:solidFill>
            <a:schemeClr val="tx1">
              <a:alpha val="48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1" name="Oval 30"/>
          <p:cNvSpPr/>
          <p:nvPr/>
        </p:nvSpPr>
        <p:spPr bwMode="auto">
          <a:xfrm>
            <a:off x="925020" y="5583827"/>
            <a:ext cx="576259" cy="576259"/>
          </a:xfrm>
          <a:prstGeom prst="ellipse">
            <a:avLst/>
          </a:prstGeom>
          <a:solidFill>
            <a:srgbClr val="D33021">
              <a:alpha val="93000"/>
            </a:srgbClr>
          </a:solidFill>
          <a:ln w="127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4645133"/>
      </p:ext>
    </p:extLst>
  </p:cSld>
  <p:clrMapOvr>
    <a:masterClrMapping/>
  </p:clrMapOvr>
  <p:transition advTm="1071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3594" y="759854"/>
            <a:ext cx="5816812" cy="58168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COLLABORATION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889000" y="5533852"/>
            <a:ext cx="7366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2C305E"/>
                </a:solidFill>
              </a:rPr>
              <a:t>Increases</a:t>
            </a:r>
          </a:p>
        </p:txBody>
      </p:sp>
      <p:cxnSp>
        <p:nvCxnSpPr>
          <p:cNvPr id="6" name="Straight Arrow Connector 5"/>
          <p:cNvCxnSpPr/>
          <p:nvPr/>
        </p:nvCxnSpPr>
        <p:spPr bwMode="auto">
          <a:xfrm flipV="1">
            <a:off x="5546469" y="5533852"/>
            <a:ext cx="0" cy="468948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rgbClr val="009D45">
                <a:alpha val="70000"/>
              </a:srgbClr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879080560"/>
      </p:ext>
    </p:extLst>
  </p:cSld>
  <p:clrMapOvr>
    <a:masterClrMapping/>
  </p:clrMapOvr>
  <p:transition advTm="1633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BARRIERS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3324317" y="1822626"/>
            <a:ext cx="2606927" cy="2606927"/>
            <a:chOff x="6137760" y="0"/>
            <a:chExt cx="2187083" cy="2187083"/>
          </a:xfrm>
          <a:solidFill>
            <a:srgbClr val="6A9AC5">
              <a:alpha val="50000"/>
            </a:srgbClr>
          </a:solidFill>
        </p:grpSpPr>
        <p:sp>
          <p:nvSpPr>
            <p:cNvPr id="6" name="Oval 5"/>
            <p:cNvSpPr/>
            <p:nvPr/>
          </p:nvSpPr>
          <p:spPr>
            <a:xfrm>
              <a:off x="6137760" y="0"/>
              <a:ext cx="2187083" cy="2187083"/>
            </a:xfrm>
            <a:prstGeom prst="ellipse">
              <a:avLst/>
            </a:prstGeom>
            <a:grpFill/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alpha val="50000"/>
                <a:hueOff val="0"/>
                <a:satOff val="0"/>
                <a:lumOff val="0"/>
                <a:alphaOff val="0"/>
              </a:schemeClr>
            </a:fillRef>
            <a:effectRef idx="3">
              <a:schemeClr val="accent1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</p:sp>
        <p:sp>
          <p:nvSpPr>
            <p:cNvPr id="7" name="Oval 4"/>
            <p:cNvSpPr/>
            <p:nvPr/>
          </p:nvSpPr>
          <p:spPr>
            <a:xfrm>
              <a:off x="6458051" y="320291"/>
              <a:ext cx="1546501" cy="1546501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spcFirstLastPara="0" vert="horz" wrap="square" lIns="120362" tIns="20320" rIns="120362" bIns="20320" numCol="1" spcCol="1270" anchor="ctr" anchorCtr="0">
              <a:noAutofit/>
            </a:bodyPr>
            <a:lstStyle/>
            <a:p>
              <a:pPr lvl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3200" b="1" dirty="0" smtClean="0">
                  <a:latin typeface="Century Gothic"/>
                  <a:cs typeface="Century Gothic"/>
                </a:rPr>
                <a:t>IFAS</a:t>
              </a:r>
              <a:endParaRPr lang="en-US" sz="3200" b="1" i="0" kern="1200" dirty="0" smtClean="0">
                <a:latin typeface="Century Gothic"/>
                <a:cs typeface="Century Gothic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309231" y="3448230"/>
            <a:ext cx="2606927" cy="2606927"/>
            <a:chOff x="6137760" y="0"/>
            <a:chExt cx="2187083" cy="2187083"/>
          </a:xfrm>
          <a:solidFill>
            <a:srgbClr val="6A9AC5">
              <a:alpha val="50000"/>
            </a:srgbClr>
          </a:solidFill>
        </p:grpSpPr>
        <p:sp>
          <p:nvSpPr>
            <p:cNvPr id="9" name="Oval 8"/>
            <p:cNvSpPr/>
            <p:nvPr/>
          </p:nvSpPr>
          <p:spPr>
            <a:xfrm>
              <a:off x="6137760" y="0"/>
              <a:ext cx="2187083" cy="2187083"/>
            </a:xfrm>
            <a:prstGeom prst="ellipse">
              <a:avLst/>
            </a:prstGeom>
            <a:grpFill/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alpha val="50000"/>
                <a:hueOff val="0"/>
                <a:satOff val="0"/>
                <a:lumOff val="0"/>
                <a:alphaOff val="0"/>
              </a:schemeClr>
            </a:fillRef>
            <a:effectRef idx="3">
              <a:schemeClr val="accent1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</p:sp>
        <p:sp>
          <p:nvSpPr>
            <p:cNvPr id="10" name="Oval 4"/>
            <p:cNvSpPr/>
            <p:nvPr/>
          </p:nvSpPr>
          <p:spPr>
            <a:xfrm>
              <a:off x="6458051" y="320291"/>
              <a:ext cx="1546501" cy="1546501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spcFirstLastPara="0" vert="horz" wrap="square" lIns="120362" tIns="20320" rIns="120362" bIns="20320" numCol="1" spcCol="1270" anchor="ctr" anchorCtr="0">
              <a:noAutofit/>
            </a:bodyPr>
            <a:lstStyle/>
            <a:p>
              <a:pPr lvl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3200" b="1" dirty="0" smtClean="0">
                  <a:latin typeface="Century Gothic"/>
                  <a:cs typeface="Century Gothic"/>
                </a:rPr>
                <a:t>WCB</a:t>
              </a:r>
              <a:endParaRPr lang="en-US" sz="3200" b="1" i="0" kern="1200" dirty="0" smtClean="0">
                <a:latin typeface="Century Gothic"/>
                <a:cs typeface="Century Gothic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339403" y="3448230"/>
            <a:ext cx="2606927" cy="2606927"/>
            <a:chOff x="6137760" y="0"/>
            <a:chExt cx="2187083" cy="2187083"/>
          </a:xfrm>
          <a:solidFill>
            <a:srgbClr val="6A9AC5">
              <a:alpha val="50000"/>
            </a:srgbClr>
          </a:solidFill>
        </p:grpSpPr>
        <p:sp>
          <p:nvSpPr>
            <p:cNvPr id="12" name="Oval 11"/>
            <p:cNvSpPr/>
            <p:nvPr/>
          </p:nvSpPr>
          <p:spPr>
            <a:xfrm>
              <a:off x="6137760" y="0"/>
              <a:ext cx="2187083" cy="2187083"/>
            </a:xfrm>
            <a:prstGeom prst="ellipse">
              <a:avLst/>
            </a:prstGeom>
            <a:grpFill/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alpha val="50000"/>
                <a:hueOff val="0"/>
                <a:satOff val="0"/>
                <a:lumOff val="0"/>
                <a:alphaOff val="0"/>
              </a:schemeClr>
            </a:fillRef>
            <a:effectRef idx="3">
              <a:schemeClr val="accent1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</p:sp>
        <p:sp>
          <p:nvSpPr>
            <p:cNvPr id="13" name="Oval 4"/>
            <p:cNvSpPr/>
            <p:nvPr/>
          </p:nvSpPr>
          <p:spPr>
            <a:xfrm>
              <a:off x="6458051" y="320291"/>
              <a:ext cx="1546501" cy="1546501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spcFirstLastPara="0" vert="horz" wrap="square" lIns="120362" tIns="20320" rIns="120362" bIns="20320" numCol="1" spcCol="1270" anchor="ctr" anchorCtr="0">
              <a:noAutofit/>
            </a:bodyPr>
            <a:lstStyle/>
            <a:p>
              <a:pPr lvl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3200" b="1" dirty="0" smtClean="0">
                  <a:latin typeface="Century Gothic"/>
                  <a:cs typeface="Century Gothic"/>
                </a:rPr>
                <a:t>ES</a:t>
              </a:r>
              <a:endParaRPr lang="en-US" sz="3200" b="1" i="0" kern="1200" dirty="0" smtClean="0">
                <a:latin typeface="Century Gothic"/>
                <a:cs typeface="Century Gothic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4582303" y="6009148"/>
            <a:ext cx="41806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>
                <a:solidFill>
                  <a:srgbClr val="071C57"/>
                </a:solidFill>
              </a:rPr>
              <a:t>- solution</a:t>
            </a:r>
            <a:endParaRPr lang="en-US" sz="2400" dirty="0">
              <a:solidFill>
                <a:srgbClr val="071C57"/>
              </a:solidFill>
            </a:endParaRPr>
          </a:p>
        </p:txBody>
      </p:sp>
      <p:cxnSp>
        <p:nvCxnSpPr>
          <p:cNvPr id="15" name="Straight Arrow Connector 14"/>
          <p:cNvCxnSpPr/>
          <p:nvPr/>
        </p:nvCxnSpPr>
        <p:spPr bwMode="auto">
          <a:xfrm>
            <a:off x="6405017" y="683871"/>
            <a:ext cx="1" cy="613457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rgbClr val="009D45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1098360213"/>
      </p:ext>
    </p:extLst>
  </p:cSld>
  <p:clrMapOvr>
    <a:masterClrMapping/>
  </p:clrMapOvr>
  <p:transition advTm="19377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7697" y="1063592"/>
            <a:ext cx="4508606" cy="45086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COLLABORATION</a:t>
            </a:r>
            <a:endParaRPr lang="en-US" dirty="0"/>
          </a:p>
        </p:txBody>
      </p:sp>
      <p:grpSp>
        <p:nvGrpSpPr>
          <p:cNvPr id="17" name="Group 16"/>
          <p:cNvGrpSpPr/>
          <p:nvPr/>
        </p:nvGrpSpPr>
        <p:grpSpPr>
          <a:xfrm>
            <a:off x="2522149" y="5390799"/>
            <a:ext cx="2014153" cy="735225"/>
            <a:chOff x="803189" y="1940011"/>
            <a:chExt cx="3632887" cy="1062681"/>
          </a:xfrm>
          <a:solidFill>
            <a:srgbClr val="6A9AC5"/>
          </a:solidFill>
        </p:grpSpPr>
        <p:sp>
          <p:nvSpPr>
            <p:cNvPr id="18" name="Rectangle 17"/>
            <p:cNvSpPr/>
            <p:nvPr/>
          </p:nvSpPr>
          <p:spPr bwMode="auto">
            <a:xfrm>
              <a:off x="803189" y="1940011"/>
              <a:ext cx="3632887" cy="1062681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803189" y="2202202"/>
              <a:ext cx="3632887" cy="5338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/>
                <a:t>CONTRIBUTE</a:t>
              </a:r>
              <a:endParaRPr lang="en-US" b="1" dirty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431800" y="5392347"/>
            <a:ext cx="2014153" cy="735225"/>
            <a:chOff x="803189" y="1940011"/>
            <a:chExt cx="3632887" cy="1062681"/>
          </a:xfrm>
          <a:solidFill>
            <a:srgbClr val="6A9AC5"/>
          </a:solidFill>
        </p:grpSpPr>
        <p:sp>
          <p:nvSpPr>
            <p:cNvPr id="21" name="Rectangle 20"/>
            <p:cNvSpPr/>
            <p:nvPr/>
          </p:nvSpPr>
          <p:spPr bwMode="auto">
            <a:xfrm>
              <a:off x="803189" y="1940011"/>
              <a:ext cx="3632887" cy="1062681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803189" y="2202202"/>
              <a:ext cx="3632887" cy="5338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SHARE / REUSE</a:t>
              </a: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4612498" y="5390799"/>
            <a:ext cx="2014153" cy="735225"/>
            <a:chOff x="803189" y="1940011"/>
            <a:chExt cx="3632887" cy="1062681"/>
          </a:xfrm>
          <a:solidFill>
            <a:srgbClr val="6A9AC5"/>
          </a:solidFill>
        </p:grpSpPr>
        <p:sp>
          <p:nvSpPr>
            <p:cNvPr id="24" name="Rectangle 23"/>
            <p:cNvSpPr/>
            <p:nvPr/>
          </p:nvSpPr>
          <p:spPr bwMode="auto">
            <a:xfrm>
              <a:off x="803189" y="1940011"/>
              <a:ext cx="3632887" cy="1062681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803189" y="2202202"/>
              <a:ext cx="3632887" cy="5338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/>
                <a:t>HELP</a:t>
              </a:r>
              <a:endParaRPr lang="en-US" b="1" dirty="0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6702847" y="5390799"/>
            <a:ext cx="2014153" cy="735225"/>
            <a:chOff x="803189" y="1940011"/>
            <a:chExt cx="3632887" cy="1062681"/>
          </a:xfrm>
          <a:solidFill>
            <a:srgbClr val="6A9AC5"/>
          </a:solidFill>
        </p:grpSpPr>
        <p:sp>
          <p:nvSpPr>
            <p:cNvPr id="27" name="Rectangle 26"/>
            <p:cNvSpPr/>
            <p:nvPr/>
          </p:nvSpPr>
          <p:spPr bwMode="auto">
            <a:xfrm>
              <a:off x="803189" y="1940011"/>
              <a:ext cx="3632887" cy="1062681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803189" y="2202202"/>
              <a:ext cx="3632887" cy="5338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/>
                <a:t>GET HELP</a:t>
              </a:r>
              <a:endParaRPr 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588898407"/>
      </p:ext>
    </p:extLst>
  </p:cSld>
  <p:clrMapOvr>
    <a:masterClrMapping/>
  </p:clrMapOvr>
  <p:transition advTm="4714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COLLABORATION EXAMPLE</a:t>
            </a:r>
            <a:endParaRPr lang="en-US" sz="2000" i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5687" y="1514475"/>
            <a:ext cx="9018588" cy="1968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431851"/>
      </p:ext>
    </p:extLst>
  </p:cSld>
  <p:clrMapOvr>
    <a:masterClrMapping/>
  </p:clrMapOvr>
  <p:transition advTm="4158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85" y="1289239"/>
            <a:ext cx="8278109" cy="519805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CONTRIBUTORS</a:t>
            </a:r>
            <a:endParaRPr 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827148591"/>
      </p:ext>
    </p:extLst>
  </p:cSld>
  <p:clrMapOvr>
    <a:masterClrMapping/>
  </p:clrMapOvr>
  <p:transition advTm="8764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triped Right Arrow 20"/>
          <p:cNvSpPr/>
          <p:nvPr/>
        </p:nvSpPr>
        <p:spPr bwMode="auto">
          <a:xfrm>
            <a:off x="531155" y="3205158"/>
            <a:ext cx="8145346" cy="318990"/>
          </a:xfrm>
          <a:prstGeom prst="stripedRightArrow">
            <a:avLst/>
          </a:prstGeom>
          <a:solidFill>
            <a:srgbClr val="98D2E2">
              <a:alpha val="49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Oval 13"/>
          <p:cNvSpPr/>
          <p:nvPr/>
        </p:nvSpPr>
        <p:spPr bwMode="auto">
          <a:xfrm>
            <a:off x="4683303" y="2909231"/>
            <a:ext cx="937891" cy="937891"/>
          </a:xfrm>
          <a:prstGeom prst="ellipse">
            <a:avLst/>
          </a:prstGeom>
          <a:solidFill>
            <a:srgbClr val="98D2E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Oval 12"/>
          <p:cNvSpPr/>
          <p:nvPr/>
        </p:nvSpPr>
        <p:spPr bwMode="auto">
          <a:xfrm>
            <a:off x="7312037" y="2931364"/>
            <a:ext cx="912663" cy="912663"/>
          </a:xfrm>
          <a:prstGeom prst="ellipse">
            <a:avLst/>
          </a:prstGeom>
          <a:solidFill>
            <a:srgbClr val="EBB28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Oval 9"/>
          <p:cNvSpPr/>
          <p:nvPr/>
        </p:nvSpPr>
        <p:spPr bwMode="auto">
          <a:xfrm>
            <a:off x="1943359" y="2909231"/>
            <a:ext cx="937891" cy="937891"/>
          </a:xfrm>
          <a:prstGeom prst="ellipse">
            <a:avLst/>
          </a:prstGeom>
          <a:solidFill>
            <a:srgbClr val="6A9AC5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COLLABORATION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4660" y="3090236"/>
            <a:ext cx="462349" cy="61646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1616" y="3093331"/>
            <a:ext cx="453928" cy="60523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618554" y="4062651"/>
            <a:ext cx="1587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2C305E"/>
                </a:solidFill>
              </a:rPr>
              <a:t>BRANCH</a:t>
            </a:r>
            <a:endParaRPr lang="en-US" b="1" dirty="0">
              <a:solidFill>
                <a:srgbClr val="2C305E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952999" y="4059929"/>
            <a:ext cx="2398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2C305E"/>
                </a:solidFill>
              </a:rPr>
              <a:t>PULL REQUEST</a:t>
            </a:r>
            <a:endParaRPr lang="en-US" b="1" dirty="0">
              <a:solidFill>
                <a:srgbClr val="2C305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987232" y="4059929"/>
            <a:ext cx="1587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2C305E"/>
                </a:solidFill>
              </a:rPr>
              <a:t>MERGE</a:t>
            </a:r>
            <a:endParaRPr lang="en-US" b="1" dirty="0">
              <a:solidFill>
                <a:srgbClr val="2C305E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3676" y="3271994"/>
            <a:ext cx="200025" cy="2286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9360" y="3259637"/>
            <a:ext cx="200025" cy="2286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6601" y="3253634"/>
            <a:ext cx="200025" cy="2286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0319" y="3250353"/>
            <a:ext cx="200025" cy="22860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3078461" y="2877552"/>
            <a:ext cx="14788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rgbClr val="F47B4A"/>
                </a:solidFill>
              </a:rPr>
              <a:t>COMMITS</a:t>
            </a:r>
            <a:endParaRPr lang="en-US" sz="1400" b="1" dirty="0">
              <a:solidFill>
                <a:srgbClr val="F47B4A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747155" y="2888509"/>
            <a:ext cx="14788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rgbClr val="F47B4A"/>
                </a:solidFill>
              </a:rPr>
              <a:t>CODE REVIEW</a:t>
            </a:r>
            <a:endParaRPr lang="en-US" sz="1400" b="1" dirty="0">
              <a:solidFill>
                <a:srgbClr val="F47B4A"/>
              </a:solidFill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9723" y="3267360"/>
            <a:ext cx="200025" cy="2286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0125" y="3262726"/>
            <a:ext cx="200025" cy="228600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836914" y="3015318"/>
            <a:ext cx="652405" cy="652405"/>
            <a:chOff x="230760" y="2909231"/>
            <a:chExt cx="937891" cy="937891"/>
          </a:xfrm>
        </p:grpSpPr>
        <p:sp>
          <p:nvSpPr>
            <p:cNvPr id="24" name="Oval 23"/>
            <p:cNvSpPr/>
            <p:nvPr/>
          </p:nvSpPr>
          <p:spPr bwMode="auto">
            <a:xfrm>
              <a:off x="230760" y="2909231"/>
              <a:ext cx="937891" cy="937891"/>
            </a:xfrm>
            <a:prstGeom prst="ellipse">
              <a:avLst/>
            </a:prstGeom>
            <a:solidFill>
              <a:srgbClr val="8F949A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1919" y="3111330"/>
              <a:ext cx="460288" cy="613717"/>
            </a:xfrm>
            <a:prstGeom prst="rect">
              <a:avLst/>
            </a:prstGeom>
          </p:spPr>
        </p:pic>
      </p:grpSp>
      <p:pic>
        <p:nvPicPr>
          <p:cNvPr id="26" name="Picture 2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048" y="3015318"/>
            <a:ext cx="451518" cy="722429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377962" y="2481989"/>
            <a:ext cx="1587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D33021"/>
                </a:solidFill>
              </a:rPr>
              <a:t>FORK</a:t>
            </a:r>
            <a:endParaRPr lang="en-US" b="1" dirty="0">
              <a:solidFill>
                <a:srgbClr val="D3302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114923" y="6116595"/>
            <a:ext cx="5066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71C57"/>
                </a:solidFill>
              </a:rPr>
              <a:t>GitHub Flow </a:t>
            </a:r>
            <a:r>
              <a:rPr lang="en-US" smtClean="0">
                <a:solidFill>
                  <a:srgbClr val="071C57"/>
                </a:solidFill>
              </a:rPr>
              <a:t>/ Feature Branch Workflow</a:t>
            </a:r>
            <a:endParaRPr lang="en-US" dirty="0">
              <a:solidFill>
                <a:srgbClr val="071C5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0411542"/>
      </p:ext>
    </p:extLst>
  </p:cSld>
  <p:clrMapOvr>
    <a:masterClrMapping/>
  </p:clrMapOvr>
  <p:transition advTm="4838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FORK </a:t>
            </a:r>
            <a:r>
              <a:rPr lang="en-US" sz="2000" i="1" dirty="0" smtClean="0"/>
              <a:t>GITHUB FEATURE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3582929" y="2511531"/>
            <a:ext cx="1978142" cy="1978142"/>
            <a:chOff x="3982221" y="2921587"/>
            <a:chExt cx="937891" cy="937891"/>
          </a:xfrm>
          <a:solidFill>
            <a:srgbClr val="8F949A"/>
          </a:solidFill>
        </p:grpSpPr>
        <p:sp>
          <p:nvSpPr>
            <p:cNvPr id="8" name="Oval 7"/>
            <p:cNvSpPr/>
            <p:nvPr/>
          </p:nvSpPr>
          <p:spPr bwMode="auto">
            <a:xfrm>
              <a:off x="3982221" y="2921587"/>
              <a:ext cx="937891" cy="937891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33380" y="3123686"/>
              <a:ext cx="460288" cy="613717"/>
            </a:xfrm>
            <a:prstGeom prst="rect">
              <a:avLst/>
            </a:prstGeom>
            <a:grpFill/>
          </p:spPr>
        </p:pic>
      </p:grpSp>
      <p:sp>
        <p:nvSpPr>
          <p:cNvPr id="7" name="TextBox 6"/>
          <p:cNvSpPr txBox="1"/>
          <p:nvPr/>
        </p:nvSpPr>
        <p:spPr>
          <a:xfrm>
            <a:off x="407063" y="5302296"/>
            <a:ext cx="8382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2C305E"/>
                </a:solidFill>
              </a:rPr>
              <a:t>Copy a project you don’t have access to</a:t>
            </a:r>
          </a:p>
          <a:p>
            <a:pPr algn="ctr"/>
            <a:r>
              <a:rPr lang="en-US" sz="2800" b="1" dirty="0" smtClean="0">
                <a:solidFill>
                  <a:srgbClr val="2C305E"/>
                </a:solidFill>
              </a:rPr>
              <a:t>into your account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-1635678" y="2610051"/>
            <a:ext cx="838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F47B4A"/>
                </a:solidFill>
              </a:rPr>
              <a:t>Feature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179084" y="3608008"/>
            <a:ext cx="838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F47B4A"/>
                </a:solidFill>
              </a:rPr>
              <a:t>Bug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-608071" y="4595714"/>
            <a:ext cx="838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F47B4A"/>
                </a:solidFill>
              </a:rPr>
              <a:t>Head start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195388" y="1795111"/>
            <a:ext cx="838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F47B4A"/>
                </a:solidFill>
              </a:rPr>
              <a:t>Contribute</a:t>
            </a:r>
          </a:p>
        </p:txBody>
      </p:sp>
    </p:spTree>
    <p:extLst>
      <p:ext uri="{BB962C8B-B14F-4D97-AF65-F5344CB8AC3E}">
        <p14:creationId xmlns:p14="http://schemas.microsoft.com/office/powerpoint/2010/main" val="8610540"/>
      </p:ext>
    </p:extLst>
  </p:cSld>
  <p:clrMapOvr>
    <a:masterClrMapping/>
  </p:clrMapOvr>
  <p:transition advTm="34122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3585746" y="2402179"/>
            <a:ext cx="1972507" cy="1972507"/>
            <a:chOff x="1943359" y="2909231"/>
            <a:chExt cx="937891" cy="937891"/>
          </a:xfrm>
        </p:grpSpPr>
        <p:sp>
          <p:nvSpPr>
            <p:cNvPr id="8" name="Oval 7"/>
            <p:cNvSpPr/>
            <p:nvPr/>
          </p:nvSpPr>
          <p:spPr bwMode="auto">
            <a:xfrm>
              <a:off x="1943359" y="2909231"/>
              <a:ext cx="937891" cy="937891"/>
            </a:xfrm>
            <a:prstGeom prst="ellipse">
              <a:avLst/>
            </a:prstGeom>
            <a:solidFill>
              <a:srgbClr val="6A9AC5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3048" y="3015318"/>
              <a:ext cx="451518" cy="722429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BRANCH </a:t>
            </a:r>
            <a:r>
              <a:rPr lang="en-US" sz="2000" i="1" dirty="0" smtClean="0"/>
              <a:t>GIT FEATURE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98110" y="5176665"/>
            <a:ext cx="8382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2C305E"/>
                </a:solidFill>
              </a:rPr>
              <a:t>A parallel copy of project within your own account to</a:t>
            </a:r>
            <a:r>
              <a:rPr lang="en-US" sz="2800" b="1" dirty="0">
                <a:solidFill>
                  <a:srgbClr val="2C305E"/>
                </a:solidFill>
              </a:rPr>
              <a:t> </a:t>
            </a:r>
            <a:r>
              <a:rPr lang="en-US" sz="2800" b="1" dirty="0" smtClean="0">
                <a:solidFill>
                  <a:srgbClr val="2C305E"/>
                </a:solidFill>
              </a:rPr>
              <a:t>work on a feature, bug, etc.</a:t>
            </a:r>
          </a:p>
        </p:txBody>
      </p:sp>
    </p:spTree>
    <p:extLst>
      <p:ext uri="{BB962C8B-B14F-4D97-AF65-F5344CB8AC3E}">
        <p14:creationId xmlns:p14="http://schemas.microsoft.com/office/powerpoint/2010/main" val="659131745"/>
      </p:ext>
    </p:extLst>
  </p:cSld>
  <p:clrMapOvr>
    <a:masterClrMapping/>
  </p:clrMapOvr>
  <p:transition advTm="18162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COMMIT </a:t>
            </a:r>
            <a:r>
              <a:rPr lang="en-US" sz="2000" i="1" dirty="0" smtClean="0"/>
              <a:t>GIT FEATURE</a:t>
            </a:r>
            <a:endParaRPr lang="en-US" dirty="0"/>
          </a:p>
        </p:txBody>
      </p:sp>
      <p:sp>
        <p:nvSpPr>
          <p:cNvPr id="8" name="Oval 7"/>
          <p:cNvSpPr/>
          <p:nvPr/>
        </p:nvSpPr>
        <p:spPr bwMode="auto">
          <a:xfrm>
            <a:off x="3582929" y="2511531"/>
            <a:ext cx="1978142" cy="1978142"/>
          </a:xfrm>
          <a:prstGeom prst="ellipse">
            <a:avLst/>
          </a:prstGeom>
          <a:solidFill>
            <a:srgbClr val="98D2E2">
              <a:alpha val="50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5072" y="2852684"/>
            <a:ext cx="1133856" cy="129583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81000" y="5533852"/>
            <a:ext cx="838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2C305E"/>
                </a:solidFill>
              </a:rPr>
              <a:t>A batch of code changes with a message</a:t>
            </a:r>
          </a:p>
        </p:txBody>
      </p:sp>
    </p:spTree>
    <p:extLst>
      <p:ext uri="{BB962C8B-B14F-4D97-AF65-F5344CB8AC3E}">
        <p14:creationId xmlns:p14="http://schemas.microsoft.com/office/powerpoint/2010/main" val="829612143"/>
      </p:ext>
    </p:extLst>
  </p:cSld>
  <p:clrMapOvr>
    <a:masterClrMapping/>
  </p:clrMapOvr>
  <p:transition advTm="8314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PULL REQUEST </a:t>
            </a:r>
            <a:r>
              <a:rPr lang="en-US" sz="2000" i="1" dirty="0" smtClean="0"/>
              <a:t>GITHUB FEATURE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3584025" y="2526081"/>
            <a:ext cx="1975949" cy="1975949"/>
            <a:chOff x="4065463" y="2909231"/>
            <a:chExt cx="937891" cy="937891"/>
          </a:xfrm>
        </p:grpSpPr>
        <p:sp>
          <p:nvSpPr>
            <p:cNvPr id="4" name="Oval 3"/>
            <p:cNvSpPr/>
            <p:nvPr/>
          </p:nvSpPr>
          <p:spPr bwMode="auto">
            <a:xfrm>
              <a:off x="4065463" y="2909231"/>
              <a:ext cx="937891" cy="937891"/>
            </a:xfrm>
            <a:prstGeom prst="ellipse">
              <a:avLst/>
            </a:prstGeom>
            <a:solidFill>
              <a:srgbClr val="98D2E2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23776" y="3093331"/>
              <a:ext cx="453928" cy="605237"/>
            </a:xfrm>
            <a:prstGeom prst="rect">
              <a:avLst/>
            </a:prstGeom>
          </p:spPr>
        </p:pic>
      </p:grpSp>
      <p:sp>
        <p:nvSpPr>
          <p:cNvPr id="6" name="TextBox 5"/>
          <p:cNvSpPr txBox="1"/>
          <p:nvPr/>
        </p:nvSpPr>
        <p:spPr>
          <a:xfrm>
            <a:off x="415407" y="5262390"/>
            <a:ext cx="8382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2C305E"/>
                </a:solidFill>
              </a:rPr>
              <a:t>A notification to original owner that you completed a feature or fixed a bug</a:t>
            </a:r>
          </a:p>
        </p:txBody>
      </p:sp>
    </p:spTree>
    <p:extLst>
      <p:ext uri="{BB962C8B-B14F-4D97-AF65-F5344CB8AC3E}">
        <p14:creationId xmlns:p14="http://schemas.microsoft.com/office/powerpoint/2010/main" val="1787233548"/>
      </p:ext>
    </p:extLst>
  </p:cSld>
  <p:clrMapOvr>
    <a:masterClrMapping/>
  </p:clrMapOvr>
  <p:transition advTm="9344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65626"/>
            <a:ext cx="8220076" cy="1219200"/>
          </a:xfrm>
        </p:spPr>
        <p:txBody>
          <a:bodyPr>
            <a:normAutofit/>
          </a:bodyPr>
          <a:lstStyle/>
          <a:p>
            <a:r>
              <a:rPr lang="en-US" dirty="0" smtClean="0"/>
              <a:t>THE SOLUTION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7" y="1213345"/>
            <a:ext cx="4071937" cy="407193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04813" y="5603274"/>
            <a:ext cx="82724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2C305E"/>
                </a:solidFill>
              </a:rPr>
              <a:t>WHAT COULD BE</a:t>
            </a:r>
          </a:p>
        </p:txBody>
      </p:sp>
    </p:spTree>
    <p:extLst>
      <p:ext uri="{BB962C8B-B14F-4D97-AF65-F5344CB8AC3E}">
        <p14:creationId xmlns:p14="http://schemas.microsoft.com/office/powerpoint/2010/main" val="793248020"/>
      </p:ext>
    </p:extLst>
  </p:cSld>
  <p:clrMapOvr>
    <a:masterClrMapping/>
  </p:clrMapOvr>
  <p:transition advTm="3001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CODE REVIEW </a:t>
            </a:r>
            <a:r>
              <a:rPr lang="en-US" sz="2000" i="1" dirty="0" smtClean="0"/>
              <a:t>GITHUB FEATURE</a:t>
            </a:r>
            <a:endParaRPr lang="en-US" dirty="0"/>
          </a:p>
        </p:txBody>
      </p:sp>
      <p:sp>
        <p:nvSpPr>
          <p:cNvPr id="8" name="Oval 7"/>
          <p:cNvSpPr/>
          <p:nvPr/>
        </p:nvSpPr>
        <p:spPr bwMode="auto">
          <a:xfrm>
            <a:off x="3582929" y="2511531"/>
            <a:ext cx="1978142" cy="1978142"/>
          </a:xfrm>
          <a:prstGeom prst="ellipse">
            <a:avLst/>
          </a:prstGeom>
          <a:solidFill>
            <a:srgbClr val="98D2E2">
              <a:alpha val="50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3929" y="2851378"/>
            <a:ext cx="1136142" cy="129844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81000" y="5533852"/>
            <a:ext cx="838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2C305E"/>
                </a:solidFill>
              </a:rPr>
              <a:t>Original owner reviews feature or bug fix</a:t>
            </a:r>
          </a:p>
        </p:txBody>
      </p:sp>
    </p:spTree>
    <p:extLst>
      <p:ext uri="{BB962C8B-B14F-4D97-AF65-F5344CB8AC3E}">
        <p14:creationId xmlns:p14="http://schemas.microsoft.com/office/powerpoint/2010/main" val="1716233143"/>
      </p:ext>
    </p:extLst>
  </p:cSld>
  <p:clrMapOvr>
    <a:masterClrMapping/>
  </p:clrMapOvr>
  <p:transition advTm="5603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MERGE </a:t>
            </a:r>
            <a:r>
              <a:rPr lang="en-US" sz="2000" i="1" dirty="0" smtClean="0"/>
              <a:t>GIT FEATURE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3583894" y="2510367"/>
            <a:ext cx="1976212" cy="1976212"/>
            <a:chOff x="7188467" y="2931364"/>
            <a:chExt cx="912663" cy="912663"/>
          </a:xfrm>
        </p:grpSpPr>
        <p:sp>
          <p:nvSpPr>
            <p:cNvPr id="6" name="Oval 5"/>
            <p:cNvSpPr/>
            <p:nvPr/>
          </p:nvSpPr>
          <p:spPr bwMode="auto">
            <a:xfrm>
              <a:off x="7188467" y="2931364"/>
              <a:ext cx="912663" cy="912663"/>
            </a:xfrm>
            <a:prstGeom prst="ellipse">
              <a:avLst/>
            </a:prstGeom>
            <a:solidFill>
              <a:srgbClr val="EBB281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91090" y="3090236"/>
              <a:ext cx="462349" cy="616466"/>
            </a:xfrm>
            <a:prstGeom prst="rect">
              <a:avLst/>
            </a:prstGeom>
          </p:spPr>
        </p:pic>
      </p:grpSp>
      <p:sp>
        <p:nvSpPr>
          <p:cNvPr id="9" name="TextBox 8"/>
          <p:cNvSpPr txBox="1"/>
          <p:nvPr/>
        </p:nvSpPr>
        <p:spPr>
          <a:xfrm>
            <a:off x="889000" y="5533852"/>
            <a:ext cx="7366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2C305E"/>
                </a:solidFill>
              </a:rPr>
              <a:t>Original owner merges feature or bug fix into original project</a:t>
            </a:r>
          </a:p>
        </p:txBody>
      </p:sp>
    </p:spTree>
    <p:extLst>
      <p:ext uri="{BB962C8B-B14F-4D97-AF65-F5344CB8AC3E}">
        <p14:creationId xmlns:p14="http://schemas.microsoft.com/office/powerpoint/2010/main" val="1220230990"/>
      </p:ext>
    </p:extLst>
  </p:cSld>
  <p:clrMapOvr>
    <a:masterClrMapping/>
  </p:clrMapOvr>
  <p:transition advTm="4776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triped Right Arrow 20"/>
          <p:cNvSpPr/>
          <p:nvPr/>
        </p:nvSpPr>
        <p:spPr bwMode="auto">
          <a:xfrm>
            <a:off x="531155" y="3205158"/>
            <a:ext cx="8145346" cy="318990"/>
          </a:xfrm>
          <a:prstGeom prst="stripedRightArrow">
            <a:avLst/>
          </a:prstGeom>
          <a:solidFill>
            <a:srgbClr val="98D2E2">
              <a:alpha val="49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Oval 13"/>
          <p:cNvSpPr/>
          <p:nvPr/>
        </p:nvSpPr>
        <p:spPr bwMode="auto">
          <a:xfrm>
            <a:off x="4683303" y="2909231"/>
            <a:ext cx="937891" cy="937891"/>
          </a:xfrm>
          <a:prstGeom prst="ellipse">
            <a:avLst/>
          </a:prstGeom>
          <a:solidFill>
            <a:srgbClr val="98D2E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Oval 12"/>
          <p:cNvSpPr/>
          <p:nvPr/>
        </p:nvSpPr>
        <p:spPr bwMode="auto">
          <a:xfrm>
            <a:off x="7312037" y="2931364"/>
            <a:ext cx="912663" cy="912663"/>
          </a:xfrm>
          <a:prstGeom prst="ellipse">
            <a:avLst/>
          </a:prstGeom>
          <a:solidFill>
            <a:srgbClr val="EBB28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Oval 9"/>
          <p:cNvSpPr/>
          <p:nvPr/>
        </p:nvSpPr>
        <p:spPr bwMode="auto">
          <a:xfrm>
            <a:off x="1943359" y="2909231"/>
            <a:ext cx="937891" cy="937891"/>
          </a:xfrm>
          <a:prstGeom prst="ellipse">
            <a:avLst/>
          </a:prstGeom>
          <a:solidFill>
            <a:srgbClr val="6A9AC5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COLLABORATION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4660" y="3090236"/>
            <a:ext cx="462349" cy="61646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1616" y="3093331"/>
            <a:ext cx="453928" cy="60523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618554" y="4062651"/>
            <a:ext cx="1587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2C305E"/>
                </a:solidFill>
              </a:rPr>
              <a:t>BRANCH</a:t>
            </a:r>
            <a:endParaRPr lang="en-US" b="1" dirty="0">
              <a:solidFill>
                <a:srgbClr val="2C305E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952999" y="4059929"/>
            <a:ext cx="2398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2C305E"/>
                </a:solidFill>
              </a:rPr>
              <a:t>PULL REQUEST</a:t>
            </a:r>
            <a:endParaRPr lang="en-US" b="1" dirty="0">
              <a:solidFill>
                <a:srgbClr val="2C305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987232" y="4059929"/>
            <a:ext cx="1587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2C305E"/>
                </a:solidFill>
              </a:rPr>
              <a:t>MERGE</a:t>
            </a:r>
            <a:endParaRPr lang="en-US" b="1" dirty="0">
              <a:solidFill>
                <a:srgbClr val="2C305E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3676" y="3271994"/>
            <a:ext cx="200025" cy="2286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9360" y="3259637"/>
            <a:ext cx="200025" cy="2286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6601" y="3253634"/>
            <a:ext cx="200025" cy="2286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0319" y="3250353"/>
            <a:ext cx="200025" cy="22860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3078461" y="2877552"/>
            <a:ext cx="14788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rgbClr val="F47B4A"/>
                </a:solidFill>
              </a:rPr>
              <a:t>COMMITS</a:t>
            </a:r>
            <a:endParaRPr lang="en-US" sz="1400" b="1" dirty="0">
              <a:solidFill>
                <a:srgbClr val="F47B4A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747155" y="2888509"/>
            <a:ext cx="14788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rgbClr val="F47B4A"/>
                </a:solidFill>
              </a:rPr>
              <a:t>CODE REVIEW</a:t>
            </a:r>
            <a:endParaRPr lang="en-US" sz="1400" b="1" dirty="0">
              <a:solidFill>
                <a:srgbClr val="F47B4A"/>
              </a:solidFill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9723" y="3267360"/>
            <a:ext cx="200025" cy="2286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0125" y="3262726"/>
            <a:ext cx="200025" cy="228600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836914" y="3015318"/>
            <a:ext cx="652405" cy="652405"/>
            <a:chOff x="230760" y="2909231"/>
            <a:chExt cx="937891" cy="937891"/>
          </a:xfrm>
        </p:grpSpPr>
        <p:sp>
          <p:nvSpPr>
            <p:cNvPr id="24" name="Oval 23"/>
            <p:cNvSpPr/>
            <p:nvPr/>
          </p:nvSpPr>
          <p:spPr bwMode="auto">
            <a:xfrm>
              <a:off x="230760" y="2909231"/>
              <a:ext cx="937891" cy="937891"/>
            </a:xfrm>
            <a:prstGeom prst="ellipse">
              <a:avLst/>
            </a:prstGeom>
            <a:solidFill>
              <a:srgbClr val="8F949A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1919" y="3111330"/>
              <a:ext cx="460288" cy="613717"/>
            </a:xfrm>
            <a:prstGeom prst="rect">
              <a:avLst/>
            </a:prstGeom>
          </p:spPr>
        </p:pic>
      </p:grpSp>
      <p:pic>
        <p:nvPicPr>
          <p:cNvPr id="26" name="Picture 2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048" y="3015318"/>
            <a:ext cx="451518" cy="722429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377962" y="2481989"/>
            <a:ext cx="1587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D33021"/>
                </a:solidFill>
              </a:rPr>
              <a:t>FORK</a:t>
            </a:r>
            <a:endParaRPr lang="en-US" b="1" dirty="0">
              <a:solidFill>
                <a:srgbClr val="D3302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114923" y="6116595"/>
            <a:ext cx="5066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71C57"/>
                </a:solidFill>
              </a:rPr>
              <a:t>GitHub Flow </a:t>
            </a:r>
            <a:r>
              <a:rPr lang="en-US" smtClean="0">
                <a:solidFill>
                  <a:srgbClr val="071C57"/>
                </a:solidFill>
              </a:rPr>
              <a:t>/ Feature Branch Workflow</a:t>
            </a:r>
            <a:endParaRPr lang="en-US" dirty="0">
              <a:solidFill>
                <a:srgbClr val="071C5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2815715"/>
      </p:ext>
    </p:extLst>
  </p:cSld>
  <p:clrMapOvr>
    <a:masterClrMapping/>
  </p:clrMapOvr>
  <p:transition advTm="24395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VALUE </a:t>
            </a:r>
            <a:r>
              <a:rPr lang="en-US" sz="2000" i="1" dirty="0" smtClean="0"/>
              <a:t>IN REVIEW</a:t>
            </a:r>
            <a:endParaRPr lang="en-US" sz="2000" i="1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8839" y="2788972"/>
            <a:ext cx="1697477" cy="1697477"/>
          </a:xfrm>
          <a:prstGeom prst="rect">
            <a:avLst/>
          </a:prstGeom>
        </p:spPr>
      </p:pic>
      <p:cxnSp>
        <p:nvCxnSpPr>
          <p:cNvPr id="21" name="Straight Arrow Connector 20"/>
          <p:cNvCxnSpPr/>
          <p:nvPr/>
        </p:nvCxnSpPr>
        <p:spPr bwMode="auto">
          <a:xfrm flipV="1">
            <a:off x="8104128" y="2320024"/>
            <a:ext cx="0" cy="468948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rgbClr val="009D45">
                <a:alpha val="70000"/>
              </a:srgbClr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23" name="Picture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3015580"/>
            <a:ext cx="1474160" cy="1470869"/>
          </a:xfrm>
          <a:prstGeom prst="rect">
            <a:avLst/>
          </a:prstGeom>
        </p:spPr>
      </p:pic>
      <p:cxnSp>
        <p:nvCxnSpPr>
          <p:cNvPr id="24" name="Straight Arrow Connector 23"/>
          <p:cNvCxnSpPr/>
          <p:nvPr/>
        </p:nvCxnSpPr>
        <p:spPr bwMode="auto">
          <a:xfrm rot="10800000" flipV="1">
            <a:off x="1118080" y="4894201"/>
            <a:ext cx="0" cy="468948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rgbClr val="009D45">
                <a:alpha val="70000"/>
              </a:srgbClr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25" name="Picture 2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5168" y="2952786"/>
            <a:ext cx="1533663" cy="1533663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5505" y="2824165"/>
            <a:ext cx="1662284" cy="1662284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7489" y="3083154"/>
            <a:ext cx="1511005" cy="1511005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-1014788" y="4465516"/>
            <a:ext cx="4265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2C305E"/>
                </a:solidFill>
              </a:rPr>
              <a:t>Fragmentation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009185" y="4465516"/>
            <a:ext cx="4265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2C305E"/>
                </a:solidFill>
              </a:rPr>
              <a:t>Productivity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2439131" y="4471741"/>
            <a:ext cx="4265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2C305E"/>
                </a:solidFill>
              </a:rPr>
              <a:t>Web Interface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316107" y="2405752"/>
            <a:ext cx="4265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2C305E"/>
                </a:solidFill>
              </a:rPr>
              <a:t>Access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620123" y="2769320"/>
            <a:ext cx="4265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2C305E"/>
                </a:solidFill>
              </a:rPr>
              <a:t>Hosting</a:t>
            </a:r>
          </a:p>
        </p:txBody>
      </p:sp>
    </p:spTree>
    <p:extLst>
      <p:ext uri="{BB962C8B-B14F-4D97-AF65-F5344CB8AC3E}">
        <p14:creationId xmlns:p14="http://schemas.microsoft.com/office/powerpoint/2010/main" val="1482824916"/>
      </p:ext>
    </p:extLst>
  </p:cSld>
  <p:clrMapOvr>
    <a:masterClrMapping/>
  </p:clrMapOvr>
  <p:transition advTm="3702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0578" y="2722518"/>
            <a:ext cx="2112743" cy="211274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711" y="2894793"/>
            <a:ext cx="1720248" cy="172024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VALUE </a:t>
            </a:r>
            <a:r>
              <a:rPr lang="en-US" sz="2000" i="1" dirty="0"/>
              <a:t>IN </a:t>
            </a:r>
            <a:r>
              <a:rPr lang="en-US" sz="2000" i="1" dirty="0" smtClean="0"/>
              <a:t>REVIEW</a:t>
            </a:r>
            <a:endParaRPr lang="en-US" dirty="0"/>
          </a:p>
        </p:txBody>
      </p:sp>
      <p:cxnSp>
        <p:nvCxnSpPr>
          <p:cNvPr id="21" name="Straight Arrow Connector 20"/>
          <p:cNvCxnSpPr/>
          <p:nvPr/>
        </p:nvCxnSpPr>
        <p:spPr bwMode="auto">
          <a:xfrm flipV="1">
            <a:off x="7704084" y="2587113"/>
            <a:ext cx="0" cy="468948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rgbClr val="009D45">
                <a:alpha val="70000"/>
              </a:srgb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0" name="TextBox 29"/>
          <p:cNvSpPr txBox="1"/>
          <p:nvPr/>
        </p:nvSpPr>
        <p:spPr>
          <a:xfrm>
            <a:off x="-986212" y="4465516"/>
            <a:ext cx="4265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2C305E"/>
                </a:solidFill>
              </a:rPr>
              <a:t>Quality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614081" y="4465516"/>
            <a:ext cx="4265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smtClean="0">
                <a:solidFill>
                  <a:srgbClr val="2C305E"/>
                </a:solidFill>
              </a:rPr>
              <a:t>Collaboration</a:t>
            </a:r>
            <a:endParaRPr lang="en-US" b="1" dirty="0" smtClean="0">
              <a:solidFill>
                <a:srgbClr val="2C305E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129902" y="4468179"/>
            <a:ext cx="4265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smtClean="0">
                <a:solidFill>
                  <a:srgbClr val="2C305E"/>
                </a:solidFill>
              </a:rPr>
              <a:t>Security</a:t>
            </a:r>
            <a:endParaRPr lang="en-US" b="1" dirty="0" smtClean="0">
              <a:solidFill>
                <a:srgbClr val="2C305E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702931" y="2582613"/>
            <a:ext cx="4265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2C305E"/>
                </a:solidFill>
              </a:rPr>
              <a:t>Communication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620401" y="2568013"/>
            <a:ext cx="4265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2C305E"/>
                </a:solidFill>
              </a:rPr>
              <a:t>Adoption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7489" y="3026618"/>
            <a:ext cx="1376621" cy="1376621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0737" y="3045184"/>
            <a:ext cx="1444066" cy="144406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2953" y="3056061"/>
            <a:ext cx="1460632" cy="1460632"/>
          </a:xfrm>
          <a:prstGeom prst="rect">
            <a:avLst/>
          </a:prstGeom>
        </p:spPr>
      </p:pic>
      <p:cxnSp>
        <p:nvCxnSpPr>
          <p:cNvPr id="20" name="Straight Arrow Connector 19"/>
          <p:cNvCxnSpPr/>
          <p:nvPr/>
        </p:nvCxnSpPr>
        <p:spPr bwMode="auto">
          <a:xfrm flipV="1">
            <a:off x="5791294" y="2056513"/>
            <a:ext cx="0" cy="468948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rgbClr val="009D45">
                <a:alpha val="70000"/>
              </a:srgb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2" name="Straight Arrow Connector 21"/>
          <p:cNvCxnSpPr/>
          <p:nvPr/>
        </p:nvCxnSpPr>
        <p:spPr bwMode="auto">
          <a:xfrm flipV="1">
            <a:off x="4262863" y="2448063"/>
            <a:ext cx="0" cy="468948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rgbClr val="009D45">
                <a:alpha val="70000"/>
              </a:srgb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8" name="Straight Arrow Connector 27"/>
          <p:cNvCxnSpPr/>
          <p:nvPr/>
        </p:nvCxnSpPr>
        <p:spPr bwMode="auto">
          <a:xfrm flipV="1">
            <a:off x="2753268" y="2056513"/>
            <a:ext cx="0" cy="468948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rgbClr val="009D45">
                <a:alpha val="70000"/>
              </a:srgb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9" name="Straight Arrow Connector 28"/>
          <p:cNvCxnSpPr/>
          <p:nvPr/>
        </p:nvCxnSpPr>
        <p:spPr bwMode="auto">
          <a:xfrm flipV="1">
            <a:off x="1161036" y="2425845"/>
            <a:ext cx="0" cy="468948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rgbClr val="009D45">
                <a:alpha val="70000"/>
              </a:srgbClr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1790299639"/>
      </p:ext>
    </p:extLst>
  </p:cSld>
  <p:clrMapOvr>
    <a:masterClrMapping/>
  </p:clrMapOvr>
  <p:transition advTm="2867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TAKE HOME</a:t>
            </a:r>
            <a:endParaRPr lang="en-US" sz="2400" i="1" dirty="0"/>
          </a:p>
        </p:txBody>
      </p:sp>
      <p:sp>
        <p:nvSpPr>
          <p:cNvPr id="5" name="TextBox 4"/>
          <p:cNvSpPr txBox="1"/>
          <p:nvPr/>
        </p:nvSpPr>
        <p:spPr>
          <a:xfrm>
            <a:off x="889000" y="5533852"/>
            <a:ext cx="7366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 smtClean="0">
                <a:solidFill>
                  <a:srgbClr val="2C305E"/>
                </a:solidFill>
              </a:rPr>
              <a:t>Github</a:t>
            </a:r>
            <a:r>
              <a:rPr lang="en-US" sz="2800" b="1" dirty="0" smtClean="0">
                <a:solidFill>
                  <a:srgbClr val="2C305E"/>
                </a:solidFill>
              </a:rPr>
              <a:t> provides a lot of value</a:t>
            </a:r>
            <a:r>
              <a:rPr lang="is-IS" sz="2800" b="1" dirty="0" smtClean="0">
                <a:solidFill>
                  <a:srgbClr val="2C305E"/>
                </a:solidFill>
              </a:rPr>
              <a:t>!</a:t>
            </a:r>
            <a:endParaRPr lang="en-US" sz="2800" b="1" dirty="0">
              <a:solidFill>
                <a:srgbClr val="2C305E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8502" y="1600200"/>
            <a:ext cx="3886995" cy="3886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808533"/>
      </p:ext>
    </p:extLst>
  </p:cSld>
  <p:clrMapOvr>
    <a:masterClrMapping/>
  </p:clrMapOvr>
  <p:transition advTm="1596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PEOPLE CARE</a:t>
            </a:r>
            <a:endParaRPr lang="en-US" sz="2400" i="1" dirty="0"/>
          </a:p>
        </p:txBody>
      </p:sp>
      <p:sp>
        <p:nvSpPr>
          <p:cNvPr id="5" name="TextBox 4"/>
          <p:cNvSpPr txBox="1"/>
          <p:nvPr/>
        </p:nvSpPr>
        <p:spPr>
          <a:xfrm>
            <a:off x="381000" y="5533852"/>
            <a:ext cx="838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2C305E"/>
                </a:solidFill>
              </a:rPr>
              <a:t>This is important to many people!</a:t>
            </a:r>
            <a:endParaRPr lang="en-US" sz="2800" b="1" dirty="0">
              <a:solidFill>
                <a:srgbClr val="2C305E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4643" y="2011672"/>
            <a:ext cx="2554713" cy="255471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564" y="1918435"/>
            <a:ext cx="2690389" cy="269038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9820" y="1983517"/>
            <a:ext cx="2510479" cy="2510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015099"/>
      </p:ext>
    </p:extLst>
  </p:cSld>
  <p:clrMapOvr>
    <a:masterClrMapping/>
  </p:clrMapOvr>
  <p:transition advTm="1889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GITHUB YES PLEASE</a:t>
            </a:r>
            <a:endParaRPr lang="en-US" dirty="0"/>
          </a:p>
        </p:txBody>
      </p:sp>
      <p:graphicFrame>
        <p:nvGraphicFramePr>
          <p:cNvPr id="3" name="Chart 2"/>
          <p:cNvGraphicFramePr/>
          <p:nvPr>
            <p:extLst/>
          </p:nvPr>
        </p:nvGraphicFramePr>
        <p:xfrm>
          <a:off x="1276349" y="1257300"/>
          <a:ext cx="6591301" cy="4394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381000" y="5533852"/>
            <a:ext cx="8382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2C305E"/>
                </a:solidFill>
              </a:rPr>
              <a:t>WCM </a:t>
            </a:r>
            <a:r>
              <a:rPr lang="en-US" sz="2800" b="1" dirty="0">
                <a:solidFill>
                  <a:srgbClr val="2C305E"/>
                </a:solidFill>
              </a:rPr>
              <a:t>s</a:t>
            </a:r>
            <a:r>
              <a:rPr lang="en-US" sz="2800" b="1" dirty="0" smtClean="0">
                <a:solidFill>
                  <a:srgbClr val="2C305E"/>
                </a:solidFill>
              </a:rPr>
              <a:t>urvey had 94 replies</a:t>
            </a:r>
          </a:p>
          <a:p>
            <a:pPr algn="ctr"/>
            <a:r>
              <a:rPr lang="en-US" sz="2800" b="1" dirty="0">
                <a:solidFill>
                  <a:srgbClr val="2C305E"/>
                </a:solidFill>
              </a:rPr>
              <a:t>P</a:t>
            </a:r>
            <a:r>
              <a:rPr lang="en-US" sz="2800" b="1" dirty="0" smtClean="0">
                <a:solidFill>
                  <a:srgbClr val="2C305E"/>
                </a:solidFill>
              </a:rPr>
              <a:t>eer to peer had 10</a:t>
            </a:r>
            <a:endParaRPr lang="en-US" sz="2800" b="1" dirty="0">
              <a:solidFill>
                <a:srgbClr val="2C305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7931237"/>
      </p:ext>
    </p:extLst>
  </p:cSld>
  <p:clrMapOvr>
    <a:masterClrMapping/>
  </p:clrMapOvr>
  <p:transition advTm="16869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OPINIONS FROM PEOPLE WHO CARE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112875" y="1945240"/>
            <a:ext cx="3192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2C305E"/>
                </a:solidFill>
                <a:latin typeface="Century Gothic" charset="0"/>
                <a:ea typeface="Century Gothic" charset="0"/>
                <a:cs typeface="Century Gothic" charset="0"/>
              </a:rPr>
              <a:t>I like this.</a:t>
            </a:r>
            <a:endParaRPr lang="en-US" b="1" kern="0" dirty="0">
              <a:solidFill>
                <a:srgbClr val="2C305E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5" name="Oval 4"/>
          <p:cNvSpPr/>
          <p:nvPr/>
        </p:nvSpPr>
        <p:spPr>
          <a:xfrm>
            <a:off x="405688" y="1945241"/>
            <a:ext cx="561421" cy="567362"/>
          </a:xfrm>
          <a:prstGeom prst="ellipse">
            <a:avLst/>
          </a:prstGeom>
          <a:solidFill>
            <a:srgbClr val="1466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  <a:latin typeface="Century Gothic"/>
                <a:ea typeface="Tahoma" panose="020B0604030504040204" pitchFamily="34" charset="0"/>
                <a:cs typeface="Century Gothic"/>
              </a:rPr>
              <a:t>01</a:t>
            </a:r>
            <a:endParaRPr lang="en-US" sz="1600" dirty="0">
              <a:solidFill>
                <a:schemeClr val="tx1"/>
              </a:solidFill>
              <a:latin typeface="Century Gothic"/>
              <a:ea typeface="Tahoma" panose="020B0604030504040204" pitchFamily="34" charset="0"/>
              <a:cs typeface="Century Gothic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12874" y="3455232"/>
            <a:ext cx="30908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081D58"/>
                </a:solidFill>
                <a:latin typeface="Century Gothic"/>
                <a:ea typeface="Tahoma" panose="020B0604030504040204" pitchFamily="34" charset="0"/>
                <a:cs typeface="Century Gothic"/>
              </a:rPr>
              <a:t>Love the potential networking and sharing of creativity.</a:t>
            </a:r>
            <a:endParaRPr lang="en-US" b="1" kern="0" dirty="0">
              <a:solidFill>
                <a:srgbClr val="081D58"/>
              </a:solidFill>
              <a:latin typeface="Century Gothic"/>
              <a:ea typeface="Tahoma" panose="020B0604030504040204" pitchFamily="34" charset="0"/>
              <a:cs typeface="Century Gothic"/>
            </a:endParaRPr>
          </a:p>
        </p:txBody>
      </p:sp>
      <p:sp>
        <p:nvSpPr>
          <p:cNvPr id="8" name="Oval 7"/>
          <p:cNvSpPr/>
          <p:nvPr/>
        </p:nvSpPr>
        <p:spPr>
          <a:xfrm>
            <a:off x="405688" y="3507973"/>
            <a:ext cx="561421" cy="567361"/>
          </a:xfrm>
          <a:prstGeom prst="ellipse">
            <a:avLst/>
          </a:prstGeom>
          <a:solidFill>
            <a:srgbClr val="1466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Century Gothic"/>
                <a:ea typeface="Tahoma" panose="020B0604030504040204" pitchFamily="34" charset="0"/>
                <a:cs typeface="Century Gothic"/>
              </a:rPr>
              <a:t>02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12874" y="5069205"/>
            <a:ext cx="30908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081D58"/>
                </a:solidFill>
                <a:latin typeface="Century Gothic"/>
                <a:ea typeface="Tahoma" panose="020B0604030504040204" pitchFamily="34" charset="0"/>
                <a:cs typeface="Century Gothic"/>
              </a:rPr>
              <a:t>This would greatly benefit all of UFIT and would be worth any expense.</a:t>
            </a:r>
            <a:endParaRPr lang="en-US" b="1" kern="0" dirty="0">
              <a:solidFill>
                <a:srgbClr val="081D58"/>
              </a:solidFill>
              <a:latin typeface="Century Gothic"/>
              <a:ea typeface="Tahoma" panose="020B0604030504040204" pitchFamily="34" charset="0"/>
              <a:cs typeface="Century Gothic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405688" y="5070707"/>
            <a:ext cx="561421" cy="567361"/>
          </a:xfrm>
          <a:prstGeom prst="ellipse">
            <a:avLst/>
          </a:prstGeom>
          <a:solidFill>
            <a:srgbClr val="1466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Century Gothic"/>
                <a:ea typeface="Tahoma" panose="020B0604030504040204" pitchFamily="34" charset="0"/>
                <a:cs typeface="Century Gothic"/>
              </a:rPr>
              <a:t>03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329390" y="1945240"/>
            <a:ext cx="31246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081D58"/>
                </a:solidFill>
                <a:latin typeface="Century Gothic"/>
                <a:ea typeface="Tahoma" panose="020B0604030504040204" pitchFamily="34" charset="0"/>
                <a:cs typeface="Century Gothic"/>
              </a:rPr>
              <a:t>This topic is the first useful thing I have seen on yammer.</a:t>
            </a:r>
            <a:endParaRPr lang="en-US" b="1" kern="0" dirty="0">
              <a:solidFill>
                <a:srgbClr val="081D58"/>
              </a:solidFill>
              <a:latin typeface="Century Gothic"/>
              <a:ea typeface="Tahoma" panose="020B0604030504040204" pitchFamily="34" charset="0"/>
              <a:cs typeface="Century Gothic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4622203" y="1945240"/>
            <a:ext cx="561421" cy="567362"/>
          </a:xfrm>
          <a:prstGeom prst="ellipse">
            <a:avLst/>
          </a:prstGeom>
          <a:solidFill>
            <a:srgbClr val="1466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Century Gothic"/>
                <a:ea typeface="Tahoma" panose="020B0604030504040204" pitchFamily="34" charset="0"/>
                <a:cs typeface="Century Gothic"/>
              </a:rPr>
              <a:t>04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329390" y="3455232"/>
            <a:ext cx="31246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081D58"/>
                </a:solidFill>
                <a:latin typeface="Century Gothic"/>
                <a:ea typeface="Tahoma" panose="020B0604030504040204" pitchFamily="34" charset="0"/>
                <a:cs typeface="Century Gothic"/>
              </a:rPr>
              <a:t>This would be a welcome resource for code-sharing in and among UF projects.</a:t>
            </a:r>
            <a:endParaRPr lang="en-US" b="1" kern="0" dirty="0">
              <a:solidFill>
                <a:srgbClr val="081D58"/>
              </a:solidFill>
              <a:latin typeface="Century Gothic"/>
              <a:ea typeface="Tahoma" panose="020B0604030504040204" pitchFamily="34" charset="0"/>
              <a:cs typeface="Century Gothic"/>
            </a:endParaRPr>
          </a:p>
        </p:txBody>
      </p:sp>
      <p:sp>
        <p:nvSpPr>
          <p:cNvPr id="17" name="Oval 16"/>
          <p:cNvSpPr/>
          <p:nvPr/>
        </p:nvSpPr>
        <p:spPr>
          <a:xfrm>
            <a:off x="4622203" y="3507973"/>
            <a:ext cx="561421" cy="567362"/>
          </a:xfrm>
          <a:prstGeom prst="ellipse">
            <a:avLst/>
          </a:prstGeom>
          <a:solidFill>
            <a:srgbClr val="1466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Century Gothic"/>
                <a:ea typeface="Tahoma" panose="020B0604030504040204" pitchFamily="34" charset="0"/>
                <a:cs typeface="Century Gothic"/>
              </a:rPr>
              <a:t>05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329390" y="5069205"/>
            <a:ext cx="312468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081D58"/>
                </a:solidFill>
                <a:latin typeface="Century Gothic"/>
                <a:ea typeface="Tahoma" panose="020B0604030504040204" pitchFamily="34" charset="0"/>
                <a:cs typeface="Century Gothic"/>
              </a:rPr>
              <a:t>I think it is short sighted for UFIT to not try to centralize and protect the code that is being written to conduct official UF business.</a:t>
            </a:r>
            <a:endParaRPr lang="en-US" b="1" kern="0" dirty="0">
              <a:solidFill>
                <a:srgbClr val="081D58"/>
              </a:solidFill>
              <a:latin typeface="Century Gothic"/>
              <a:ea typeface="Tahoma" panose="020B0604030504040204" pitchFamily="34" charset="0"/>
              <a:cs typeface="Century Gothic"/>
            </a:endParaRPr>
          </a:p>
        </p:txBody>
      </p:sp>
      <p:sp>
        <p:nvSpPr>
          <p:cNvPr id="20" name="Oval 19"/>
          <p:cNvSpPr/>
          <p:nvPr/>
        </p:nvSpPr>
        <p:spPr>
          <a:xfrm>
            <a:off x="4622203" y="5070707"/>
            <a:ext cx="561421" cy="567361"/>
          </a:xfrm>
          <a:prstGeom prst="ellipse">
            <a:avLst/>
          </a:prstGeom>
          <a:solidFill>
            <a:srgbClr val="1466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Century Gothic"/>
                <a:ea typeface="Tahoma" panose="020B0604030504040204" pitchFamily="34" charset="0"/>
                <a:cs typeface="Century Gothic"/>
              </a:rPr>
              <a:t>06</a:t>
            </a:r>
          </a:p>
        </p:txBody>
      </p:sp>
    </p:spTree>
    <p:extLst>
      <p:ext uri="{BB962C8B-B14F-4D97-AF65-F5344CB8AC3E}">
        <p14:creationId xmlns:p14="http://schemas.microsoft.com/office/powerpoint/2010/main" val="169597122"/>
      </p:ext>
    </p:extLst>
  </p:cSld>
  <p:clrMapOvr>
    <a:masterClrMapping/>
  </p:clrMapOvr>
  <p:transition advTm="11051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LOT OF THANKS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2491" y="1600200"/>
            <a:ext cx="3814286" cy="38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029885"/>
      </p:ext>
    </p:extLst>
  </p:cSld>
  <p:clrMapOvr>
    <a:masterClrMapping/>
  </p:clrMapOvr>
  <p:transition advTm="1249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FRAGMENTATION</a:t>
            </a:r>
            <a:endParaRPr lang="en-US" sz="2700" dirty="0"/>
          </a:p>
        </p:txBody>
      </p:sp>
      <p:sp>
        <p:nvSpPr>
          <p:cNvPr id="5" name="Freeform 4"/>
          <p:cNvSpPr/>
          <p:nvPr/>
        </p:nvSpPr>
        <p:spPr>
          <a:xfrm>
            <a:off x="3625190" y="1763012"/>
            <a:ext cx="1893620" cy="2176575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chemeClr val="accent1">
              <a:alpha val="66000"/>
            </a:schemeClr>
          </a:solidFill>
          <a:effectLst/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21850" tIns="362541" rIns="321850" bIns="362541" numCol="1" spcCol="1270" anchor="ctr" anchorCtr="0">
            <a:noAutofit/>
          </a:bodyPr>
          <a:lstStyle/>
          <a:p>
            <a:pPr lvl="0" algn="ctr" defTabSz="577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b="1" kern="1200" dirty="0" smtClean="0">
                <a:solidFill>
                  <a:srgbClr val="2C305E"/>
                </a:solidFill>
                <a:cs typeface="Century Gothic"/>
              </a:rPr>
              <a:t>GIT</a:t>
            </a:r>
            <a:endParaRPr lang="en-US" sz="2400" b="1" kern="1200" dirty="0">
              <a:solidFill>
                <a:srgbClr val="2C305E"/>
              </a:solidFill>
              <a:cs typeface="Century Gothic"/>
            </a:endParaRPr>
          </a:p>
        </p:txBody>
      </p:sp>
      <p:sp>
        <p:nvSpPr>
          <p:cNvPr id="7" name="Freeform 6"/>
          <p:cNvSpPr/>
          <p:nvPr/>
        </p:nvSpPr>
        <p:spPr>
          <a:xfrm>
            <a:off x="3625190" y="3381018"/>
            <a:ext cx="1893620" cy="2176575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chemeClr val="accent3">
              <a:alpha val="65000"/>
            </a:schemeClr>
          </a:solidFill>
          <a:effectLst/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21850" tIns="362541" rIns="321850" bIns="362541" numCol="1" spcCol="1270" anchor="ctr" anchorCtr="0">
            <a:noAutofit/>
          </a:bodyPr>
          <a:lstStyle/>
          <a:p>
            <a:pPr lvl="0" algn="ctr" defTabSz="577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b="1" kern="1200" dirty="0" smtClean="0">
                <a:solidFill>
                  <a:srgbClr val="2C305E"/>
                </a:solidFill>
                <a:cs typeface="Century Gothic"/>
              </a:rPr>
              <a:t>GITHUB</a:t>
            </a:r>
            <a:endParaRPr lang="en-US" sz="2400" b="1" kern="1200" dirty="0">
              <a:solidFill>
                <a:srgbClr val="2C305E"/>
              </a:solidFill>
              <a:cs typeface="Century Gothic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22021" y="6009148"/>
            <a:ext cx="35409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>
                <a:solidFill>
                  <a:srgbClr val="071C57"/>
                </a:solidFill>
              </a:rPr>
              <a:t>- solution</a:t>
            </a:r>
            <a:endParaRPr lang="en-US" sz="2400" dirty="0">
              <a:solidFill>
                <a:srgbClr val="071C57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 bwMode="auto">
          <a:xfrm>
            <a:off x="7552499" y="683871"/>
            <a:ext cx="1" cy="613457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rgbClr val="009D45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694700341"/>
      </p:ext>
    </p:extLst>
  </p:cSld>
  <p:clrMapOvr>
    <a:masterClrMapping/>
  </p:clrMapOvr>
  <p:transition advTm="13407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LOT OF THANKS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112875" y="1919840"/>
            <a:ext cx="31924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2C305E"/>
                </a:solidFill>
                <a:latin typeface="Century Gothic" charset="0"/>
                <a:ea typeface="Century Gothic" charset="0"/>
                <a:cs typeface="Century Gothic" charset="0"/>
              </a:rPr>
              <a:t>Thanks for taking this initiative. I support this effort.</a:t>
            </a:r>
            <a:endParaRPr lang="en-US" b="1" kern="0" dirty="0">
              <a:solidFill>
                <a:srgbClr val="2C305E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12874" y="3455232"/>
            <a:ext cx="30908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081D58"/>
                </a:solidFill>
                <a:latin typeface="Century Gothic"/>
                <a:ea typeface="Tahoma" panose="020B0604030504040204" pitchFamily="34" charset="0"/>
                <a:cs typeface="Century Gothic"/>
              </a:rPr>
              <a:t>Thank you again for taking the time and effort to make this process more visible.</a:t>
            </a:r>
            <a:endParaRPr lang="en-US" b="1" kern="0" dirty="0">
              <a:solidFill>
                <a:srgbClr val="081D58"/>
              </a:solidFill>
              <a:latin typeface="Century Gothic"/>
              <a:ea typeface="Tahoma" panose="020B0604030504040204" pitchFamily="34" charset="0"/>
              <a:cs typeface="Century Gothic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12874" y="5069205"/>
            <a:ext cx="30908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081D58"/>
                </a:solidFill>
                <a:latin typeface="Century Gothic"/>
                <a:ea typeface="Tahoma" panose="020B0604030504040204" pitchFamily="34" charset="0"/>
                <a:cs typeface="Century Gothic"/>
              </a:rPr>
              <a:t>Great job you have my appreciation!</a:t>
            </a:r>
            <a:endParaRPr lang="en-US" b="1" kern="0" dirty="0">
              <a:solidFill>
                <a:srgbClr val="081D58"/>
              </a:solidFill>
              <a:latin typeface="Century Gothic"/>
              <a:ea typeface="Tahoma" panose="020B0604030504040204" pitchFamily="34" charset="0"/>
              <a:cs typeface="Century Gothic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638311" y="1921980"/>
            <a:ext cx="31246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081D58"/>
                </a:solidFill>
                <a:latin typeface="Century Gothic"/>
                <a:ea typeface="Tahoma" panose="020B0604030504040204" pitchFamily="34" charset="0"/>
                <a:cs typeface="Century Gothic"/>
              </a:rPr>
              <a:t>I really want the push for </a:t>
            </a:r>
            <a:r>
              <a:rPr lang="en-US" b="1" dirty="0" err="1" smtClean="0">
                <a:solidFill>
                  <a:srgbClr val="081D58"/>
                </a:solidFill>
                <a:latin typeface="Century Gothic"/>
                <a:ea typeface="Tahoma" panose="020B0604030504040204" pitchFamily="34" charset="0"/>
                <a:cs typeface="Century Gothic"/>
              </a:rPr>
              <a:t>Github</a:t>
            </a:r>
            <a:r>
              <a:rPr lang="en-US" b="1" dirty="0" smtClean="0">
                <a:solidFill>
                  <a:srgbClr val="081D58"/>
                </a:solidFill>
                <a:latin typeface="Century Gothic"/>
                <a:ea typeface="Tahoma" panose="020B0604030504040204" pitchFamily="34" charset="0"/>
                <a:cs typeface="Century Gothic"/>
              </a:rPr>
              <a:t> for the Enterprise to be successful.</a:t>
            </a:r>
            <a:endParaRPr lang="en-US" b="1" kern="0" dirty="0">
              <a:solidFill>
                <a:srgbClr val="081D58"/>
              </a:solidFill>
              <a:latin typeface="Century Gothic"/>
              <a:ea typeface="Tahoma" panose="020B0604030504040204" pitchFamily="34" charset="0"/>
              <a:cs typeface="Century Gothic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638311" y="3455232"/>
            <a:ext cx="3124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081D58"/>
                </a:solidFill>
                <a:latin typeface="Century Gothic"/>
                <a:ea typeface="Tahoma" panose="020B0604030504040204" pitchFamily="34" charset="0"/>
                <a:cs typeface="Century Gothic"/>
              </a:rPr>
              <a:t>Thank you!</a:t>
            </a:r>
            <a:endParaRPr lang="en-US" b="1" kern="0" dirty="0">
              <a:solidFill>
                <a:srgbClr val="081D58"/>
              </a:solidFill>
              <a:latin typeface="Century Gothic"/>
              <a:ea typeface="Tahoma" panose="020B0604030504040204" pitchFamily="34" charset="0"/>
              <a:cs typeface="Century Gothic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638311" y="5069205"/>
            <a:ext cx="31246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081D58"/>
                </a:solidFill>
                <a:latin typeface="Century Gothic"/>
                <a:ea typeface="Tahoma" panose="020B0604030504040204" pitchFamily="34" charset="0"/>
                <a:cs typeface="Century Gothic"/>
              </a:rPr>
              <a:t>Thanks for putting this together!</a:t>
            </a:r>
            <a:endParaRPr lang="en-US" b="1" kern="0" dirty="0">
              <a:solidFill>
                <a:srgbClr val="081D58"/>
              </a:solidFill>
              <a:latin typeface="Century Gothic"/>
              <a:ea typeface="Tahoma" panose="020B0604030504040204" pitchFamily="34" charset="0"/>
              <a:cs typeface="Century Gothic"/>
            </a:endParaRPr>
          </a:p>
        </p:txBody>
      </p:sp>
      <p:sp>
        <p:nvSpPr>
          <p:cNvPr id="21" name="5-Point Star 20"/>
          <p:cNvSpPr/>
          <p:nvPr/>
        </p:nvSpPr>
        <p:spPr bwMode="auto">
          <a:xfrm>
            <a:off x="4931124" y="1796510"/>
            <a:ext cx="692191" cy="692191"/>
          </a:xfrm>
          <a:prstGeom prst="star5">
            <a:avLst/>
          </a:prstGeom>
          <a:solidFill>
            <a:srgbClr val="1466B8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2" name="5-Point Star 21"/>
          <p:cNvSpPr/>
          <p:nvPr/>
        </p:nvSpPr>
        <p:spPr bwMode="auto">
          <a:xfrm>
            <a:off x="399845" y="1796510"/>
            <a:ext cx="692191" cy="692191"/>
          </a:xfrm>
          <a:prstGeom prst="star5">
            <a:avLst/>
          </a:prstGeom>
          <a:solidFill>
            <a:srgbClr val="1466B8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3" name="5-Point Star 22"/>
          <p:cNvSpPr/>
          <p:nvPr/>
        </p:nvSpPr>
        <p:spPr bwMode="auto">
          <a:xfrm>
            <a:off x="4946120" y="3347816"/>
            <a:ext cx="692191" cy="692191"/>
          </a:xfrm>
          <a:prstGeom prst="star5">
            <a:avLst/>
          </a:prstGeom>
          <a:solidFill>
            <a:srgbClr val="1466B8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4" name="5-Point Star 23"/>
          <p:cNvSpPr/>
          <p:nvPr/>
        </p:nvSpPr>
        <p:spPr bwMode="auto">
          <a:xfrm>
            <a:off x="4946120" y="4945877"/>
            <a:ext cx="692191" cy="692191"/>
          </a:xfrm>
          <a:prstGeom prst="star5">
            <a:avLst/>
          </a:prstGeom>
          <a:solidFill>
            <a:srgbClr val="1466B8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5" name="5-Point Star 24"/>
          <p:cNvSpPr/>
          <p:nvPr/>
        </p:nvSpPr>
        <p:spPr bwMode="auto">
          <a:xfrm>
            <a:off x="395568" y="3347815"/>
            <a:ext cx="692191" cy="692191"/>
          </a:xfrm>
          <a:prstGeom prst="star5">
            <a:avLst/>
          </a:prstGeom>
          <a:solidFill>
            <a:srgbClr val="1466B8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6" name="5-Point Star 25"/>
          <p:cNvSpPr/>
          <p:nvPr/>
        </p:nvSpPr>
        <p:spPr bwMode="auto">
          <a:xfrm>
            <a:off x="395568" y="4945877"/>
            <a:ext cx="692191" cy="692191"/>
          </a:xfrm>
          <a:prstGeom prst="star5">
            <a:avLst/>
          </a:prstGeom>
          <a:solidFill>
            <a:srgbClr val="1466B8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389168"/>
      </p:ext>
    </p:extLst>
  </p:cSld>
  <p:clrMapOvr>
    <a:masterClrMapping/>
  </p:clrMapOvr>
  <p:transition advTm="711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PEERS AROUND CAMPUS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81000" y="5414486"/>
            <a:ext cx="8382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2C305E"/>
                </a:solidFill>
              </a:rPr>
              <a:t>I hope it gets funded! It would be awesome! Thank you!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544" y="1803313"/>
            <a:ext cx="3427456" cy="342745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5567" y="1858919"/>
            <a:ext cx="3316245" cy="3316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4170"/>
      </p:ext>
    </p:extLst>
  </p:cSld>
  <p:clrMapOvr>
    <a:masterClrMapping/>
  </p:clrMapOvr>
  <p:transition advTm="7897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IF THEY WERE HERE</a:t>
            </a:r>
            <a:endParaRPr lang="en-US" sz="2400" i="1" dirty="0"/>
          </a:p>
        </p:txBody>
      </p:sp>
      <p:sp>
        <p:nvSpPr>
          <p:cNvPr id="5" name="TextBox 4"/>
          <p:cNvSpPr txBox="1"/>
          <p:nvPr/>
        </p:nvSpPr>
        <p:spPr>
          <a:xfrm>
            <a:off x="381000" y="5533852"/>
            <a:ext cx="8382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2C305E"/>
                </a:solidFill>
              </a:rPr>
              <a:t>They might say pretty please with a </a:t>
            </a:r>
          </a:p>
          <a:p>
            <a:pPr algn="ctr"/>
            <a:r>
              <a:rPr lang="en-US" sz="2800" b="1" dirty="0" smtClean="0">
                <a:solidFill>
                  <a:srgbClr val="2C305E"/>
                </a:solidFill>
              </a:rPr>
              <a:t>cherry on top!</a:t>
            </a:r>
            <a:endParaRPr lang="en-US" sz="2800" b="1" dirty="0">
              <a:solidFill>
                <a:srgbClr val="2C305E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9920" y="1569692"/>
            <a:ext cx="3964160" cy="3964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191202"/>
      </p:ext>
    </p:extLst>
  </p:cSld>
  <p:clrMapOvr>
    <a:masterClrMapping/>
  </p:clrMapOvr>
  <p:transition advTm="6580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TAKE HOME</a:t>
            </a:r>
            <a:endParaRPr lang="en-US" sz="2400" i="1" dirty="0"/>
          </a:p>
        </p:txBody>
      </p:sp>
      <p:sp>
        <p:nvSpPr>
          <p:cNvPr id="5" name="TextBox 4"/>
          <p:cNvSpPr txBox="1"/>
          <p:nvPr/>
        </p:nvSpPr>
        <p:spPr>
          <a:xfrm>
            <a:off x="889000" y="5533852"/>
            <a:ext cx="7366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2C305E"/>
                </a:solidFill>
              </a:rPr>
              <a:t>People care!</a:t>
            </a:r>
            <a:endParaRPr lang="en-US" sz="2800" b="1" dirty="0">
              <a:solidFill>
                <a:srgbClr val="2C305E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8881" y="1347614"/>
            <a:ext cx="4186238" cy="4186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33330"/>
      </p:ext>
    </p:extLst>
  </p:cSld>
  <p:clrMapOvr>
    <a:masterClrMapping/>
  </p:clrMapOvr>
  <p:transition advTm="3066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5571" y="1373600"/>
            <a:ext cx="4012857" cy="401285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LETS IMAGINE A FUTURE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81000" y="5386457"/>
            <a:ext cx="838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2C305E"/>
                </a:solidFill>
              </a:rPr>
              <a:t>Where we put it all together!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743325" y="6009148"/>
            <a:ext cx="50196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>
                <a:solidFill>
                  <a:srgbClr val="6A9AC5"/>
                </a:solidFill>
              </a:rPr>
              <a:t>- </a:t>
            </a:r>
            <a:r>
              <a:rPr lang="en-US" sz="2400" dirty="0">
                <a:solidFill>
                  <a:srgbClr val="6A9AC5"/>
                </a:solidFill>
              </a:rPr>
              <a:t>p</a:t>
            </a:r>
            <a:r>
              <a:rPr lang="en-US" sz="2400" dirty="0" smtClean="0">
                <a:solidFill>
                  <a:srgbClr val="6A9AC5"/>
                </a:solidFill>
              </a:rPr>
              <a:t>ut your imagination glasses on</a:t>
            </a:r>
            <a:endParaRPr lang="en-US" sz="2400" dirty="0">
              <a:solidFill>
                <a:srgbClr val="6A9AC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5891478"/>
      </p:ext>
    </p:extLst>
  </p:cSld>
  <p:clrMapOvr>
    <a:masterClrMapping/>
  </p:clrMapOvr>
  <p:transition advTm="7572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GITHUB IS APPROVED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335" y="1976170"/>
            <a:ext cx="3929329" cy="392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572023"/>
      </p:ext>
    </p:extLst>
  </p:cSld>
  <p:clrMapOvr>
    <a:masterClrMapping/>
  </p:clrMapOvr>
  <p:transition advTm="1401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 SYMBOL FOR COLLABORATION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4506" y="2076718"/>
            <a:ext cx="4014988" cy="4014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155484"/>
      </p:ext>
    </p:extLst>
  </p:cSld>
  <p:clrMapOvr>
    <a:masterClrMapping/>
  </p:clrMapOvr>
  <p:transition advTm="1390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EVERYONE CELEBRATES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6224" y="1600200"/>
            <a:ext cx="4071551" cy="4071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036788"/>
      </p:ext>
    </p:extLst>
  </p:cSld>
  <p:clrMapOvr>
    <a:masterClrMapping/>
  </p:clrMapOvr>
  <p:transition advTm="1120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1 ODD SIDE EFFECT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1756" y="1600200"/>
            <a:ext cx="3900488" cy="390048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89000" y="5533852"/>
            <a:ext cx="7366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2C305E"/>
                </a:solidFill>
              </a:rPr>
              <a:t>What could it be?</a:t>
            </a:r>
            <a:endParaRPr lang="en-US" sz="2800" b="1" dirty="0">
              <a:solidFill>
                <a:srgbClr val="2C305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3582728"/>
      </p:ext>
    </p:extLst>
  </p:cSld>
  <p:clrMapOvr>
    <a:masterClrMapping/>
  </p:clrMapOvr>
  <p:transition advTm="1373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DEVELOPER HAPPINESS</a:t>
            </a:r>
            <a:endParaRPr lang="en-US" sz="2400" i="1" dirty="0"/>
          </a:p>
        </p:txBody>
      </p:sp>
      <p:sp>
        <p:nvSpPr>
          <p:cNvPr id="5" name="TextBox 4"/>
          <p:cNvSpPr txBox="1"/>
          <p:nvPr/>
        </p:nvSpPr>
        <p:spPr>
          <a:xfrm>
            <a:off x="889000" y="5533852"/>
            <a:ext cx="7366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2C305E"/>
                </a:solidFill>
              </a:rPr>
              <a:t>Increases</a:t>
            </a:r>
            <a:endParaRPr lang="en-US" sz="2800" b="1" dirty="0">
              <a:solidFill>
                <a:srgbClr val="2C305E"/>
              </a:solidFill>
            </a:endParaRPr>
          </a:p>
        </p:txBody>
      </p:sp>
      <p:cxnSp>
        <p:nvCxnSpPr>
          <p:cNvPr id="6" name="Straight Arrow Connector 5"/>
          <p:cNvCxnSpPr/>
          <p:nvPr/>
        </p:nvCxnSpPr>
        <p:spPr bwMode="auto">
          <a:xfrm flipV="1">
            <a:off x="5546469" y="5533852"/>
            <a:ext cx="0" cy="468948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rgbClr val="009D45">
                <a:alpha val="70000"/>
              </a:srgbClr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4505" y="1494825"/>
            <a:ext cx="3779795" cy="3779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80285"/>
      </p:ext>
    </p:extLst>
  </p:cSld>
  <p:clrMapOvr>
    <a:masterClrMapping/>
  </p:clrMapOvr>
  <p:transition advTm="2947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itle Slide">
  <a:themeElements>
    <a:clrScheme name="">
      <a:dk1>
        <a:srgbClr val="081D58"/>
      </a:dk1>
      <a:lt1>
        <a:srgbClr val="FFFFFF"/>
      </a:lt1>
      <a:dk2>
        <a:srgbClr val="3365FB"/>
      </a:dk2>
      <a:lt2>
        <a:srgbClr val="FAFD00"/>
      </a:lt2>
      <a:accent1>
        <a:srgbClr val="F57B49"/>
      </a:accent1>
      <a:accent2>
        <a:srgbClr val="F95AB7"/>
      </a:accent2>
      <a:accent3>
        <a:srgbClr val="ADB8FD"/>
      </a:accent3>
      <a:accent4>
        <a:srgbClr val="DADADA"/>
      </a:accent4>
      <a:accent5>
        <a:srgbClr val="F9BFB1"/>
      </a:accent5>
      <a:accent6>
        <a:srgbClr val="E251A6"/>
      </a:accent6>
      <a:hlink>
        <a:srgbClr val="FC0128"/>
      </a:hlink>
      <a:folHlink>
        <a:srgbClr val="618FFD"/>
      </a:folHlink>
    </a:clrScheme>
    <a:fontScheme name="Bludiag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Bludiag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diags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diags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diags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diags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diags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diags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Blue Border">
  <a:themeElements>
    <a:clrScheme name="">
      <a:dk1>
        <a:srgbClr val="081D58"/>
      </a:dk1>
      <a:lt1>
        <a:srgbClr val="FFFFFF"/>
      </a:lt1>
      <a:dk2>
        <a:srgbClr val="3365FB"/>
      </a:dk2>
      <a:lt2>
        <a:srgbClr val="FAFD00"/>
      </a:lt2>
      <a:accent1>
        <a:srgbClr val="F57B49"/>
      </a:accent1>
      <a:accent2>
        <a:srgbClr val="F95AB7"/>
      </a:accent2>
      <a:accent3>
        <a:srgbClr val="ADB8FD"/>
      </a:accent3>
      <a:accent4>
        <a:srgbClr val="DADADA"/>
      </a:accent4>
      <a:accent5>
        <a:srgbClr val="F9BFB1"/>
      </a:accent5>
      <a:accent6>
        <a:srgbClr val="E251A6"/>
      </a:accent6>
      <a:hlink>
        <a:srgbClr val="FC0128"/>
      </a:hlink>
      <a:folHlink>
        <a:srgbClr val="618FFD"/>
      </a:folHlink>
    </a:clrScheme>
    <a:fontScheme name="Bludiag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Bludiag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diags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diags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diags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diags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diags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diags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range Border">
  <a:themeElements>
    <a:clrScheme name="">
      <a:dk1>
        <a:srgbClr val="081D58"/>
      </a:dk1>
      <a:lt1>
        <a:srgbClr val="FFFFFF"/>
      </a:lt1>
      <a:dk2>
        <a:srgbClr val="3365FB"/>
      </a:dk2>
      <a:lt2>
        <a:srgbClr val="FAFD00"/>
      </a:lt2>
      <a:accent1>
        <a:srgbClr val="F57B49"/>
      </a:accent1>
      <a:accent2>
        <a:srgbClr val="F95AB7"/>
      </a:accent2>
      <a:accent3>
        <a:srgbClr val="ADB8FD"/>
      </a:accent3>
      <a:accent4>
        <a:srgbClr val="DADADA"/>
      </a:accent4>
      <a:accent5>
        <a:srgbClr val="F9BFB1"/>
      </a:accent5>
      <a:accent6>
        <a:srgbClr val="E251A6"/>
      </a:accent6>
      <a:hlink>
        <a:srgbClr val="FC0128"/>
      </a:hlink>
      <a:folHlink>
        <a:srgbClr val="618FFD"/>
      </a:folHlink>
    </a:clrScheme>
    <a:fontScheme name="Bludiag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Bludiag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diags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diags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diags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diags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diags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diags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White Border + Blue Center">
  <a:themeElements>
    <a:clrScheme name="">
      <a:dk1>
        <a:srgbClr val="081D58"/>
      </a:dk1>
      <a:lt1>
        <a:srgbClr val="FFFFFF"/>
      </a:lt1>
      <a:dk2>
        <a:srgbClr val="3365FB"/>
      </a:dk2>
      <a:lt2>
        <a:srgbClr val="FAFD00"/>
      </a:lt2>
      <a:accent1>
        <a:srgbClr val="F57B49"/>
      </a:accent1>
      <a:accent2>
        <a:srgbClr val="F95AB7"/>
      </a:accent2>
      <a:accent3>
        <a:srgbClr val="ADB8FD"/>
      </a:accent3>
      <a:accent4>
        <a:srgbClr val="DADADA"/>
      </a:accent4>
      <a:accent5>
        <a:srgbClr val="F9BFB1"/>
      </a:accent5>
      <a:accent6>
        <a:srgbClr val="E251A6"/>
      </a:accent6>
      <a:hlink>
        <a:srgbClr val="FC0128"/>
      </a:hlink>
      <a:folHlink>
        <a:srgbClr val="618FFD"/>
      </a:folHlink>
    </a:clrScheme>
    <a:fontScheme name="Bludiag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Bludiag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diags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diags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diags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diags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diags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diags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White Border + Orange Center">
  <a:themeElements>
    <a:clrScheme name="">
      <a:dk1>
        <a:srgbClr val="081D58"/>
      </a:dk1>
      <a:lt1>
        <a:srgbClr val="FFFFFF"/>
      </a:lt1>
      <a:dk2>
        <a:srgbClr val="3365FB"/>
      </a:dk2>
      <a:lt2>
        <a:srgbClr val="FAFD00"/>
      </a:lt2>
      <a:accent1>
        <a:srgbClr val="F57B49"/>
      </a:accent1>
      <a:accent2>
        <a:srgbClr val="F95AB7"/>
      </a:accent2>
      <a:accent3>
        <a:srgbClr val="ADB8FD"/>
      </a:accent3>
      <a:accent4>
        <a:srgbClr val="DADADA"/>
      </a:accent4>
      <a:accent5>
        <a:srgbClr val="F9BFB1"/>
      </a:accent5>
      <a:accent6>
        <a:srgbClr val="E251A6"/>
      </a:accent6>
      <a:hlink>
        <a:srgbClr val="FC0128"/>
      </a:hlink>
      <a:folHlink>
        <a:srgbClr val="618FFD"/>
      </a:folHlink>
    </a:clrScheme>
    <a:fontScheme name="Bludiag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Bludiag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diags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diags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diags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diags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diags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diags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46321</TotalTime>
  <Words>1491</Words>
  <Application>Microsoft Macintosh PowerPoint</Application>
  <PresentationFormat>On-screen Show (4:3)</PresentationFormat>
  <Paragraphs>496</Paragraphs>
  <Slides>123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123</vt:i4>
      </vt:variant>
    </vt:vector>
  </HeadingPairs>
  <TitlesOfParts>
    <vt:vector size="133" baseType="lpstr">
      <vt:lpstr>Calibri</vt:lpstr>
      <vt:lpstr>Century Gothic</vt:lpstr>
      <vt:lpstr>Tahoma</vt:lpstr>
      <vt:lpstr>Wingdings</vt:lpstr>
      <vt:lpstr>Arial</vt:lpstr>
      <vt:lpstr>Title Slide</vt:lpstr>
      <vt:lpstr>Blue Border</vt:lpstr>
      <vt:lpstr>Orange Border</vt:lpstr>
      <vt:lpstr>White Border + Blue Center</vt:lpstr>
      <vt:lpstr>White Border + Orange Center</vt:lpstr>
      <vt:lpstr>PROBLEMS</vt:lpstr>
      <vt:lpstr>THE PROBLEMS</vt:lpstr>
      <vt:lpstr>FRAGMENTATION</vt:lpstr>
      <vt:lpstr>BARRIERS</vt:lpstr>
      <vt:lpstr>COLLABORATION</vt:lpstr>
      <vt:lpstr>REINVENTING THE WHEEL</vt:lpstr>
      <vt:lpstr>RISK</vt:lpstr>
      <vt:lpstr>THE SOLUTION</vt:lpstr>
      <vt:lpstr>FRAGMENTATION</vt:lpstr>
      <vt:lpstr>BARRIERS</vt:lpstr>
      <vt:lpstr>COLLABORATION</vt:lpstr>
      <vt:lpstr>REINVENTING THE WHEEL</vt:lpstr>
      <vt:lpstr>RISK</vt:lpstr>
      <vt:lpstr>IN REVIEW</vt:lpstr>
      <vt:lpstr>TAKE HOME</vt:lpstr>
      <vt:lpstr>NOW LET’S GO ON A JOURNEY</vt:lpstr>
      <vt:lpstr>TO LEARN ALL ABOUT GIT AND GITHUB</vt:lpstr>
      <vt:lpstr>WHAT IS GIT?</vt:lpstr>
      <vt:lpstr>A SMART CHOICE</vt:lpstr>
      <vt:lpstr>4 REASONS FOR GIT</vt:lpstr>
      <vt:lpstr>MULTIPLE PEOPLE</vt:lpstr>
      <vt:lpstr>MULTIPLE PEOPLE</vt:lpstr>
      <vt:lpstr>MODULARITY/BRANCHES</vt:lpstr>
      <vt:lpstr>MODULARITY/BRANCHES</vt:lpstr>
      <vt:lpstr>MODULARITY/BRANCHES</vt:lpstr>
      <vt:lpstr>FEATURES MODULARITY</vt:lpstr>
      <vt:lpstr>FEATURES MODULARITY</vt:lpstr>
      <vt:lpstr>EXPERIMENTS MODULARITY</vt:lpstr>
      <vt:lpstr>EXPERIMENTS MODULARITY</vt:lpstr>
      <vt:lpstr>BUGS MODULARITY</vt:lpstr>
      <vt:lpstr>BUGS MODULARITY</vt:lpstr>
      <vt:lpstr>TIME TRAVEL</vt:lpstr>
      <vt:lpstr>TIME TRAVEL</vt:lpstr>
      <vt:lpstr>TIME TRAVEL</vt:lpstr>
      <vt:lpstr>WORK OFFLINE</vt:lpstr>
      <vt:lpstr>WORK OFFLINE</vt:lpstr>
      <vt:lpstr>GIT IN REVIEW</vt:lpstr>
      <vt:lpstr>PRODUCTIVITY</vt:lpstr>
      <vt:lpstr>WHAT IS GITHUB?</vt:lpstr>
      <vt:lpstr>A SMART CHOICE</vt:lpstr>
      <vt:lpstr>USED BY</vt:lpstr>
      <vt:lpstr>ALSO USED BY</vt:lpstr>
      <vt:lpstr>GITHUB</vt:lpstr>
      <vt:lpstr>GITHUB</vt:lpstr>
      <vt:lpstr>PUBLIC / PRIVATE ACCESS</vt:lpstr>
      <vt:lpstr>10 REASONS FOR GITHUB</vt:lpstr>
      <vt:lpstr>FRAGMENTATION</vt:lpstr>
      <vt:lpstr>FRAGMENTATION</vt:lpstr>
      <vt:lpstr>GIT HOSTING</vt:lpstr>
      <vt:lpstr>ACCESS</vt:lpstr>
      <vt:lpstr>WEB INTERFACE</vt:lpstr>
      <vt:lpstr>WEB INTERFACE</vt:lpstr>
      <vt:lpstr>PRODUCTIVITY</vt:lpstr>
      <vt:lpstr>PRODUCTIVITY</vt:lpstr>
      <vt:lpstr>QUALITY</vt:lpstr>
      <vt:lpstr>QUALITY</vt:lpstr>
      <vt:lpstr>ADOPTION OF VERSION CONTROL</vt:lpstr>
      <vt:lpstr>ADOPTION OF VERSION CONTROL</vt:lpstr>
      <vt:lpstr>SECURITY</vt:lpstr>
      <vt:lpstr>RISK SECURITY</vt:lpstr>
      <vt:lpstr>RISK SECURITY</vt:lpstr>
      <vt:lpstr>UF SERVERS SECURITY</vt:lpstr>
      <vt:lpstr>AUDITABLE SECURITY</vt:lpstr>
      <vt:lpstr>SHIB, AD, 2FA SECURITY</vt:lpstr>
      <vt:lpstr>FEAR OF CLOUD HOSTING SECURITY</vt:lpstr>
      <vt:lpstr>NON SYS ADMINS SECURITY</vt:lpstr>
      <vt:lpstr>COMMUNICATION</vt:lpstr>
      <vt:lpstr>COMMUNICATION</vt:lpstr>
      <vt:lpstr>COMMUNICATION</vt:lpstr>
      <vt:lpstr>COLLABORATION</vt:lpstr>
      <vt:lpstr>BARRIERS</vt:lpstr>
      <vt:lpstr>COLLABORATION</vt:lpstr>
      <vt:lpstr>COLLABORATION EXAMPLE</vt:lpstr>
      <vt:lpstr>CONTRIBUTORS</vt:lpstr>
      <vt:lpstr>COLLABORATION</vt:lpstr>
      <vt:lpstr>FORK GITHUB FEATURE</vt:lpstr>
      <vt:lpstr>BRANCH GIT FEATURE</vt:lpstr>
      <vt:lpstr>COMMIT GIT FEATURE</vt:lpstr>
      <vt:lpstr>PULL REQUEST GITHUB FEATURE</vt:lpstr>
      <vt:lpstr>CODE REVIEW GITHUB FEATURE</vt:lpstr>
      <vt:lpstr>MERGE GIT FEATURE</vt:lpstr>
      <vt:lpstr>COLLABORATION</vt:lpstr>
      <vt:lpstr>THE VALUE IN REVIEW</vt:lpstr>
      <vt:lpstr>THE VALUE IN REVIEW</vt:lpstr>
      <vt:lpstr>TAKE HOME</vt:lpstr>
      <vt:lpstr>PEOPLE CARE</vt:lpstr>
      <vt:lpstr>GITHUB YES PLEASE</vt:lpstr>
      <vt:lpstr>OPINIONS FROM PEOPLE WHO CARE</vt:lpstr>
      <vt:lpstr>A LOT OF THANKS</vt:lpstr>
      <vt:lpstr>A LOT OF THANKS</vt:lpstr>
      <vt:lpstr>PEERS AROUND CAMPUS</vt:lpstr>
      <vt:lpstr>IF THEY WERE HERE</vt:lpstr>
      <vt:lpstr>TAKE HOME</vt:lpstr>
      <vt:lpstr>LETS IMAGINE A FUTURE</vt:lpstr>
      <vt:lpstr>GITHUB IS APPROVED</vt:lpstr>
      <vt:lpstr>A SYMBOL FOR COLLABORATION</vt:lpstr>
      <vt:lpstr>EVERYONE CELEBRATES</vt:lpstr>
      <vt:lpstr>1 ODD SIDE EFFECT</vt:lpstr>
      <vt:lpstr>DEVELOPER HAPPINESS</vt:lpstr>
      <vt:lpstr>DEVELOPER HAPPINESS</vt:lpstr>
      <vt:lpstr>GOODBYE FRAGMENTATION</vt:lpstr>
      <vt:lpstr>GOODBYE REINVENTING  THE WHEEL</vt:lpstr>
      <vt:lpstr>WE GET A LOT OF VALUE</vt:lpstr>
      <vt:lpstr>A LOT OF VALUE</vt:lpstr>
      <vt:lpstr>A LOT OF OPPORTUNITY</vt:lpstr>
      <vt:lpstr>TO SOLVE PROBLEMS AND SHARE SOLUTIONS</vt:lpstr>
      <vt:lpstr>USING A COMMON LANGUAGE/TOOL</vt:lpstr>
      <vt:lpstr>IN A SECURE ENVIRONMENT</vt:lpstr>
      <vt:lpstr>FOR EMPOWERED DEVELOPERS</vt:lpstr>
      <vt:lpstr>PowerPoint Presentation</vt:lpstr>
      <vt:lpstr>TOGETHER</vt:lpstr>
      <vt:lpstr>CALL TO ACTION</vt:lpstr>
      <vt:lpstr>THE FUTURE</vt:lpstr>
      <vt:lpstr>THE FUTURE</vt:lpstr>
      <vt:lpstr>IT’S YOUR TIME</vt:lpstr>
      <vt:lpstr>TO SHINE</vt:lpstr>
      <vt:lpstr>FOR APPROXIMATELY THE COST OF 1FTE</vt:lpstr>
      <vt:lpstr>YOU HAVE THE POWER</vt:lpstr>
      <vt:lpstr>TO PROMOTE A CULTURE</vt:lpstr>
      <vt:lpstr>THAT BRINGS PEOPLE TOGETHER</vt:lpstr>
      <vt:lpstr>ENCOURAGES COLLABORATION</vt:lpstr>
      <vt:lpstr>AND THAT IS A CULTURE I WANT TO BE A PART OF</vt:lpstr>
      <vt:lpstr>QUESTIONS?</vt:lpstr>
    </vt:vector>
  </TitlesOfParts>
  <Company>University of Florida</Company>
  <LinksUpToDate>false</LinksUpToDate>
  <SharedDoc>false</SharedDoc>
  <HyperlinksChanged>false</HyperlinksChanged>
  <AppVersion>15.0023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Brandon Schuk</dc:creator>
  <cp:lastModifiedBy>Gritz,Adrian Michael</cp:lastModifiedBy>
  <cp:revision>4103</cp:revision>
  <cp:lastPrinted>2016-07-14T22:25:52Z</cp:lastPrinted>
  <dcterms:created xsi:type="dcterms:W3CDTF">2015-11-17T14:20:27Z</dcterms:created>
  <dcterms:modified xsi:type="dcterms:W3CDTF">2016-07-19T11:54:49Z</dcterms:modified>
</cp:coreProperties>
</file>